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7" r:id="rId1"/>
  </p:sldMasterIdLst>
  <p:notesMasterIdLst>
    <p:notesMasterId r:id="rId17"/>
  </p:notesMasterIdLst>
  <p:handoutMasterIdLst>
    <p:handoutMasterId r:id="rId18"/>
  </p:handoutMasterIdLst>
  <p:sldIdLst>
    <p:sldId id="256" r:id="rId2"/>
    <p:sldId id="1072" r:id="rId3"/>
    <p:sldId id="1073" r:id="rId4"/>
    <p:sldId id="1067" r:id="rId5"/>
    <p:sldId id="1068" r:id="rId6"/>
    <p:sldId id="1071" r:id="rId7"/>
    <p:sldId id="1076" r:id="rId8"/>
    <p:sldId id="1075" r:id="rId9"/>
    <p:sldId id="1084" r:id="rId10"/>
    <p:sldId id="1082" r:id="rId11"/>
    <p:sldId id="1083" r:id="rId12"/>
    <p:sldId id="1078" r:id="rId13"/>
    <p:sldId id="1077" r:id="rId14"/>
    <p:sldId id="1079" r:id="rId15"/>
    <p:sldId id="1081" r:id="rId16"/>
  </p:sldIdLst>
  <p:sldSz cx="9144000" cy="6858000" type="screen4x3"/>
  <p:notesSz cx="6797675" cy="9928225"/>
  <p:defaultTextStyle>
    <a:defPPr>
      <a:defRPr lang="en-US"/>
    </a:defPPr>
    <a:lvl1pPr marL="0" algn="l" defTabSz="913666" rtl="0" eaLnBrk="1" latinLnBrk="0" hangingPunct="1">
      <a:defRPr sz="1800" kern="1200">
        <a:solidFill>
          <a:schemeClr val="tx1"/>
        </a:solidFill>
        <a:latin typeface="+mn-lt"/>
        <a:ea typeface="+mn-ea"/>
        <a:cs typeface="+mn-cs"/>
      </a:defRPr>
    </a:lvl1pPr>
    <a:lvl2pPr marL="456833" algn="l" defTabSz="913666" rtl="0" eaLnBrk="1" latinLnBrk="0" hangingPunct="1">
      <a:defRPr sz="1800" kern="1200">
        <a:solidFill>
          <a:schemeClr val="tx1"/>
        </a:solidFill>
        <a:latin typeface="+mn-lt"/>
        <a:ea typeface="+mn-ea"/>
        <a:cs typeface="+mn-cs"/>
      </a:defRPr>
    </a:lvl2pPr>
    <a:lvl3pPr marL="913666" algn="l" defTabSz="913666" rtl="0" eaLnBrk="1" latinLnBrk="0" hangingPunct="1">
      <a:defRPr sz="1800" kern="1200">
        <a:solidFill>
          <a:schemeClr val="tx1"/>
        </a:solidFill>
        <a:latin typeface="+mn-lt"/>
        <a:ea typeface="+mn-ea"/>
        <a:cs typeface="+mn-cs"/>
      </a:defRPr>
    </a:lvl3pPr>
    <a:lvl4pPr marL="1370498" algn="l" defTabSz="913666" rtl="0" eaLnBrk="1" latinLnBrk="0" hangingPunct="1">
      <a:defRPr sz="1800" kern="1200">
        <a:solidFill>
          <a:schemeClr val="tx1"/>
        </a:solidFill>
        <a:latin typeface="+mn-lt"/>
        <a:ea typeface="+mn-ea"/>
        <a:cs typeface="+mn-cs"/>
      </a:defRPr>
    </a:lvl4pPr>
    <a:lvl5pPr marL="1827331" algn="l" defTabSz="913666" rtl="0" eaLnBrk="1" latinLnBrk="0" hangingPunct="1">
      <a:defRPr sz="1800" kern="1200">
        <a:solidFill>
          <a:schemeClr val="tx1"/>
        </a:solidFill>
        <a:latin typeface="+mn-lt"/>
        <a:ea typeface="+mn-ea"/>
        <a:cs typeface="+mn-cs"/>
      </a:defRPr>
    </a:lvl5pPr>
    <a:lvl6pPr marL="2284165" algn="l" defTabSz="913666" rtl="0" eaLnBrk="1" latinLnBrk="0" hangingPunct="1">
      <a:defRPr sz="1800" kern="1200">
        <a:solidFill>
          <a:schemeClr val="tx1"/>
        </a:solidFill>
        <a:latin typeface="+mn-lt"/>
        <a:ea typeface="+mn-ea"/>
        <a:cs typeface="+mn-cs"/>
      </a:defRPr>
    </a:lvl6pPr>
    <a:lvl7pPr marL="2740994" algn="l" defTabSz="913666" rtl="0" eaLnBrk="1" latinLnBrk="0" hangingPunct="1">
      <a:defRPr sz="1800" kern="1200">
        <a:solidFill>
          <a:schemeClr val="tx1"/>
        </a:solidFill>
        <a:latin typeface="+mn-lt"/>
        <a:ea typeface="+mn-ea"/>
        <a:cs typeface="+mn-cs"/>
      </a:defRPr>
    </a:lvl7pPr>
    <a:lvl8pPr marL="3197830" algn="l" defTabSz="913666" rtl="0" eaLnBrk="1" latinLnBrk="0" hangingPunct="1">
      <a:defRPr sz="1800" kern="1200">
        <a:solidFill>
          <a:schemeClr val="tx1"/>
        </a:solidFill>
        <a:latin typeface="+mn-lt"/>
        <a:ea typeface="+mn-ea"/>
        <a:cs typeface="+mn-cs"/>
      </a:defRPr>
    </a:lvl8pPr>
    <a:lvl9pPr marL="3654662" algn="l" defTabSz="913666"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4" clrIdx="0"/>
  <p:cmAuthor id="1" name="KChiliza" initials="K"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8000"/>
    <a:srgbClr val="007A37"/>
    <a:srgbClr val="339966"/>
    <a:srgbClr val="669900"/>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2479" autoAdjust="0"/>
    <p:restoredTop sz="99385" autoAdjust="0"/>
  </p:normalViewPr>
  <p:slideViewPr>
    <p:cSldViewPr>
      <p:cViewPr varScale="1">
        <p:scale>
          <a:sx n="67" d="100"/>
          <a:sy n="67" d="100"/>
        </p:scale>
        <p:origin x="612" y="56"/>
      </p:cViewPr>
      <p:guideLst>
        <p:guide orient="horz" pos="2160"/>
        <p:guide pos="2880"/>
      </p:guideLst>
    </p:cSldViewPr>
  </p:slideViewPr>
  <p:outlineViewPr>
    <p:cViewPr>
      <p:scale>
        <a:sx n="33" d="100"/>
        <a:sy n="33" d="100"/>
      </p:scale>
      <p:origin x="18"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967"/>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sz="quarter" idx="1"/>
          </p:nvPr>
        </p:nvSpPr>
        <p:spPr>
          <a:xfrm>
            <a:off x="3849688" y="0"/>
            <a:ext cx="2946400" cy="496967"/>
          </a:xfrm>
          <a:prstGeom prst="rect">
            <a:avLst/>
          </a:prstGeom>
        </p:spPr>
        <p:txBody>
          <a:bodyPr vert="horz" lIns="91440" tIns="45720" rIns="91440" bIns="45720" rtlCol="0"/>
          <a:lstStyle>
            <a:lvl1pPr algn="r">
              <a:defRPr sz="1200"/>
            </a:lvl1pPr>
          </a:lstStyle>
          <a:p>
            <a:fld id="{34BFEF87-EA96-4995-99A0-EC19F1B614E0}" type="datetimeFigureOut">
              <a:rPr lang="en-ZA" smtClean="0"/>
              <a:pPr/>
              <a:t>2021/03/10</a:t>
            </a:fld>
            <a:endParaRPr lang="en-ZA"/>
          </a:p>
        </p:txBody>
      </p:sp>
      <p:sp>
        <p:nvSpPr>
          <p:cNvPr id="4" name="Footer Placeholder 3"/>
          <p:cNvSpPr>
            <a:spLocks noGrp="1"/>
          </p:cNvSpPr>
          <p:nvPr>
            <p:ph type="ftr" sz="quarter" idx="2"/>
          </p:nvPr>
        </p:nvSpPr>
        <p:spPr>
          <a:xfrm>
            <a:off x="0" y="9429671"/>
            <a:ext cx="2946400" cy="496966"/>
          </a:xfrm>
          <a:prstGeom prst="rect">
            <a:avLst/>
          </a:prstGeom>
        </p:spPr>
        <p:txBody>
          <a:bodyPr vert="horz" lIns="91440" tIns="45720" rIns="91440" bIns="45720" rtlCol="0" anchor="b"/>
          <a:lstStyle>
            <a:lvl1pPr algn="l">
              <a:defRPr sz="1200"/>
            </a:lvl1pPr>
          </a:lstStyle>
          <a:p>
            <a:r>
              <a:rPr lang="en-ZA"/>
              <a:t>1</a:t>
            </a:r>
          </a:p>
        </p:txBody>
      </p:sp>
      <p:sp>
        <p:nvSpPr>
          <p:cNvPr id="5" name="Slide Number Placeholder 4"/>
          <p:cNvSpPr>
            <a:spLocks noGrp="1"/>
          </p:cNvSpPr>
          <p:nvPr>
            <p:ph type="sldNum" sz="quarter" idx="3"/>
          </p:nvPr>
        </p:nvSpPr>
        <p:spPr>
          <a:xfrm>
            <a:off x="3849688" y="9429671"/>
            <a:ext cx="2946400" cy="496966"/>
          </a:xfrm>
          <a:prstGeom prst="rect">
            <a:avLst/>
          </a:prstGeom>
        </p:spPr>
        <p:txBody>
          <a:bodyPr vert="horz" lIns="91440" tIns="45720" rIns="91440" bIns="45720" rtlCol="0" anchor="b"/>
          <a:lstStyle>
            <a:lvl1pPr algn="r">
              <a:defRPr sz="1200"/>
            </a:lvl1pPr>
          </a:lstStyle>
          <a:p>
            <a:fld id="{6DD361AC-7AF0-4968-ACEE-5654914BCAE6}" type="slidenum">
              <a:rPr lang="en-ZA" smtClean="0"/>
              <a:pPr/>
              <a:t>‹#›</a:t>
            </a:fld>
            <a:endParaRPr lang="en-ZA"/>
          </a:p>
        </p:txBody>
      </p:sp>
    </p:spTree>
    <p:extLst>
      <p:ext uri="{BB962C8B-B14F-4D97-AF65-F5344CB8AC3E}">
        <p14:creationId xmlns:p14="http://schemas.microsoft.com/office/powerpoint/2010/main" val="413438556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6400" cy="496967"/>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49688" y="1"/>
            <a:ext cx="2946400" cy="496967"/>
          </a:xfrm>
          <a:prstGeom prst="rect">
            <a:avLst/>
          </a:prstGeom>
        </p:spPr>
        <p:txBody>
          <a:bodyPr vert="horz" lIns="91440" tIns="45720" rIns="91440" bIns="45720" rtlCol="0"/>
          <a:lstStyle>
            <a:lvl1pPr algn="r">
              <a:defRPr sz="1200"/>
            </a:lvl1pPr>
          </a:lstStyle>
          <a:p>
            <a:fld id="{45C8BD61-585C-449A-A3CC-AA94BF5498E1}" type="datetimeFigureOut">
              <a:rPr lang="en-ZA" smtClean="0"/>
              <a:pPr/>
              <a:t>2021/03/10</a:t>
            </a:fld>
            <a:endParaRPr lang="en-ZA"/>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79450" y="4715631"/>
            <a:ext cx="5438775" cy="4467939"/>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9429671"/>
            <a:ext cx="2946400" cy="496966"/>
          </a:xfrm>
          <a:prstGeom prst="rect">
            <a:avLst/>
          </a:prstGeom>
        </p:spPr>
        <p:txBody>
          <a:bodyPr vert="horz" lIns="91440" tIns="45720" rIns="91440" bIns="45720" rtlCol="0" anchor="b"/>
          <a:lstStyle>
            <a:lvl1pPr algn="l">
              <a:defRPr sz="1200"/>
            </a:lvl1pPr>
          </a:lstStyle>
          <a:p>
            <a:r>
              <a:rPr lang="en-ZA"/>
              <a:t>1</a:t>
            </a:r>
          </a:p>
        </p:txBody>
      </p:sp>
      <p:sp>
        <p:nvSpPr>
          <p:cNvPr id="7" name="Slide Number Placeholder 6"/>
          <p:cNvSpPr>
            <a:spLocks noGrp="1"/>
          </p:cNvSpPr>
          <p:nvPr>
            <p:ph type="sldNum" sz="quarter" idx="5"/>
          </p:nvPr>
        </p:nvSpPr>
        <p:spPr>
          <a:xfrm>
            <a:off x="3849688" y="9429671"/>
            <a:ext cx="2946400" cy="496966"/>
          </a:xfrm>
          <a:prstGeom prst="rect">
            <a:avLst/>
          </a:prstGeom>
        </p:spPr>
        <p:txBody>
          <a:bodyPr vert="horz" lIns="91440" tIns="45720" rIns="91440" bIns="45720" rtlCol="0" anchor="b"/>
          <a:lstStyle>
            <a:lvl1pPr algn="r">
              <a:defRPr sz="1200"/>
            </a:lvl1pPr>
          </a:lstStyle>
          <a:p>
            <a:fld id="{C47337C1-80CF-414B-90BA-8349712925FA}" type="slidenum">
              <a:rPr lang="en-ZA" smtClean="0"/>
              <a:pPr/>
              <a:t>‹#›</a:t>
            </a:fld>
            <a:endParaRPr lang="en-ZA"/>
          </a:p>
        </p:txBody>
      </p:sp>
    </p:spTree>
    <p:extLst>
      <p:ext uri="{BB962C8B-B14F-4D97-AF65-F5344CB8AC3E}">
        <p14:creationId xmlns:p14="http://schemas.microsoft.com/office/powerpoint/2010/main" val="2031817886"/>
      </p:ext>
    </p:extLst>
  </p:cSld>
  <p:clrMap bg1="lt1" tx1="dk1" bg2="lt2" tx2="dk2" accent1="accent1" accent2="accent2" accent3="accent3" accent4="accent4" accent5="accent5" accent6="accent6" hlink="hlink" folHlink="folHlink"/>
  <p:hf hdr="0" ftr="0" dt="0"/>
  <p:notesStyle>
    <a:lvl1pPr marL="0" algn="l" defTabSz="913666" rtl="0" eaLnBrk="1" latinLnBrk="0" hangingPunct="1">
      <a:defRPr sz="1200" kern="1200">
        <a:solidFill>
          <a:schemeClr val="tx1"/>
        </a:solidFill>
        <a:latin typeface="+mn-lt"/>
        <a:ea typeface="+mn-ea"/>
        <a:cs typeface="+mn-cs"/>
      </a:defRPr>
    </a:lvl1pPr>
    <a:lvl2pPr marL="456833" algn="l" defTabSz="913666" rtl="0" eaLnBrk="1" latinLnBrk="0" hangingPunct="1">
      <a:defRPr sz="1200" kern="1200">
        <a:solidFill>
          <a:schemeClr val="tx1"/>
        </a:solidFill>
        <a:latin typeface="+mn-lt"/>
        <a:ea typeface="+mn-ea"/>
        <a:cs typeface="+mn-cs"/>
      </a:defRPr>
    </a:lvl2pPr>
    <a:lvl3pPr marL="913666" algn="l" defTabSz="913666" rtl="0" eaLnBrk="1" latinLnBrk="0" hangingPunct="1">
      <a:defRPr sz="1200" kern="1200">
        <a:solidFill>
          <a:schemeClr val="tx1"/>
        </a:solidFill>
        <a:latin typeface="+mn-lt"/>
        <a:ea typeface="+mn-ea"/>
        <a:cs typeface="+mn-cs"/>
      </a:defRPr>
    </a:lvl3pPr>
    <a:lvl4pPr marL="1370498" algn="l" defTabSz="913666" rtl="0" eaLnBrk="1" latinLnBrk="0" hangingPunct="1">
      <a:defRPr sz="1200" kern="1200">
        <a:solidFill>
          <a:schemeClr val="tx1"/>
        </a:solidFill>
        <a:latin typeface="+mn-lt"/>
        <a:ea typeface="+mn-ea"/>
        <a:cs typeface="+mn-cs"/>
      </a:defRPr>
    </a:lvl4pPr>
    <a:lvl5pPr marL="1827331" algn="l" defTabSz="913666" rtl="0" eaLnBrk="1" latinLnBrk="0" hangingPunct="1">
      <a:defRPr sz="1200" kern="1200">
        <a:solidFill>
          <a:schemeClr val="tx1"/>
        </a:solidFill>
        <a:latin typeface="+mn-lt"/>
        <a:ea typeface="+mn-ea"/>
        <a:cs typeface="+mn-cs"/>
      </a:defRPr>
    </a:lvl5pPr>
    <a:lvl6pPr marL="2284165" algn="l" defTabSz="913666" rtl="0" eaLnBrk="1" latinLnBrk="0" hangingPunct="1">
      <a:defRPr sz="1200" kern="1200">
        <a:solidFill>
          <a:schemeClr val="tx1"/>
        </a:solidFill>
        <a:latin typeface="+mn-lt"/>
        <a:ea typeface="+mn-ea"/>
        <a:cs typeface="+mn-cs"/>
      </a:defRPr>
    </a:lvl6pPr>
    <a:lvl7pPr marL="2740994" algn="l" defTabSz="913666" rtl="0" eaLnBrk="1" latinLnBrk="0" hangingPunct="1">
      <a:defRPr sz="1200" kern="1200">
        <a:solidFill>
          <a:schemeClr val="tx1"/>
        </a:solidFill>
        <a:latin typeface="+mn-lt"/>
        <a:ea typeface="+mn-ea"/>
        <a:cs typeface="+mn-cs"/>
      </a:defRPr>
    </a:lvl7pPr>
    <a:lvl8pPr marL="3197830" algn="l" defTabSz="913666" rtl="0" eaLnBrk="1" latinLnBrk="0" hangingPunct="1">
      <a:defRPr sz="1200" kern="1200">
        <a:solidFill>
          <a:schemeClr val="tx1"/>
        </a:solidFill>
        <a:latin typeface="+mn-lt"/>
        <a:ea typeface="+mn-ea"/>
        <a:cs typeface="+mn-cs"/>
      </a:defRPr>
    </a:lvl8pPr>
    <a:lvl9pPr marL="3654662" algn="l" defTabSz="913666"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7">
            <a:extLst>
              <a:ext uri="{FF2B5EF4-FFF2-40B4-BE49-F238E27FC236}">
                <a16:creationId xmlns:a16="http://schemas.microsoft.com/office/drawing/2014/main" id="{4A4D1BAA-37CC-4B92-844A-AE3BE61FB86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6675" y="-303213"/>
            <a:ext cx="9439275" cy="7161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5" name="Date Placeholder 3">
            <a:extLst>
              <a:ext uri="{FF2B5EF4-FFF2-40B4-BE49-F238E27FC236}">
                <a16:creationId xmlns:a16="http://schemas.microsoft.com/office/drawing/2014/main" id="{D5AFE2B3-4E81-4B57-BC09-FC10929F0FCD}"/>
              </a:ext>
            </a:extLst>
          </p:cNvPr>
          <p:cNvSpPr>
            <a:spLocks noGrp="1"/>
          </p:cNvSpPr>
          <p:nvPr>
            <p:ph type="dt" sz="half" idx="10"/>
          </p:nvPr>
        </p:nvSpPr>
        <p:spPr/>
        <p:txBody>
          <a:bodyPr/>
          <a:lstStyle>
            <a:lvl1pPr>
              <a:defRPr/>
            </a:lvl1pPr>
          </a:lstStyle>
          <a:p>
            <a:pPr>
              <a:defRPr/>
            </a:pPr>
            <a:fld id="{70781245-DBEA-4EE3-AAAC-3456CADA43ED}" type="datetime1">
              <a:rPr lang="en-US"/>
              <a:pPr>
                <a:defRPr/>
              </a:pPr>
              <a:t>3/10/2021</a:t>
            </a:fld>
            <a:endParaRPr lang="en-US"/>
          </a:p>
        </p:txBody>
      </p:sp>
      <p:sp>
        <p:nvSpPr>
          <p:cNvPr id="6" name="Footer Placeholder 4">
            <a:extLst>
              <a:ext uri="{FF2B5EF4-FFF2-40B4-BE49-F238E27FC236}">
                <a16:creationId xmlns:a16="http://schemas.microsoft.com/office/drawing/2014/main" id="{BAF75099-7A45-4F0D-9172-7D0EADBD5CE6}"/>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47D4838B-FFA2-4FBE-B344-6D19374D315D}"/>
              </a:ext>
            </a:extLst>
          </p:cNvPr>
          <p:cNvSpPr>
            <a:spLocks noGrp="1"/>
          </p:cNvSpPr>
          <p:nvPr>
            <p:ph type="sldNum" sz="quarter" idx="12"/>
          </p:nvPr>
        </p:nvSpPr>
        <p:spPr/>
        <p:txBody>
          <a:bodyPr/>
          <a:lstStyle>
            <a:lvl1pPr>
              <a:defRPr/>
            </a:lvl1pPr>
          </a:lstStyle>
          <a:p>
            <a:pPr>
              <a:defRPr/>
            </a:pPr>
            <a:fld id="{6AD48AB9-D47C-4392-B960-320845BD79DE}" type="slidenum">
              <a:rPr lang="en-US" altLang="en-US"/>
              <a:pPr>
                <a:defRPr/>
              </a:pPr>
              <a:t>‹#›</a:t>
            </a:fld>
            <a:endParaRPr lang="en-US" altLang="en-US"/>
          </a:p>
        </p:txBody>
      </p:sp>
    </p:spTree>
    <p:extLst>
      <p:ext uri="{BB962C8B-B14F-4D97-AF65-F5344CB8AC3E}">
        <p14:creationId xmlns:p14="http://schemas.microsoft.com/office/powerpoint/2010/main" val="3080745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A0FCDE7-067A-4D02-B9C4-C56A57C710E0}"/>
              </a:ext>
            </a:extLst>
          </p:cNvPr>
          <p:cNvSpPr>
            <a:spLocks noGrp="1"/>
          </p:cNvSpPr>
          <p:nvPr>
            <p:ph type="dt" sz="half" idx="10"/>
          </p:nvPr>
        </p:nvSpPr>
        <p:spPr/>
        <p:txBody>
          <a:bodyPr/>
          <a:lstStyle>
            <a:lvl1pPr>
              <a:defRPr/>
            </a:lvl1pPr>
          </a:lstStyle>
          <a:p>
            <a:pPr>
              <a:defRPr/>
            </a:pPr>
            <a:fld id="{8C069967-C77A-42D9-83BB-014E0851F4B7}" type="datetime1">
              <a:rPr lang="en-US"/>
              <a:pPr>
                <a:defRPr/>
              </a:pPr>
              <a:t>3/10/2021</a:t>
            </a:fld>
            <a:endParaRPr lang="en-US"/>
          </a:p>
        </p:txBody>
      </p:sp>
      <p:sp>
        <p:nvSpPr>
          <p:cNvPr id="5" name="Footer Placeholder 4">
            <a:extLst>
              <a:ext uri="{FF2B5EF4-FFF2-40B4-BE49-F238E27FC236}">
                <a16:creationId xmlns:a16="http://schemas.microsoft.com/office/drawing/2014/main" id="{628C5BCD-76F7-4D0C-8453-8E1A39FEC9E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D7653D19-EA4C-48EF-B98E-4BDA9DA2BD7D}"/>
              </a:ext>
            </a:extLst>
          </p:cNvPr>
          <p:cNvSpPr>
            <a:spLocks noGrp="1"/>
          </p:cNvSpPr>
          <p:nvPr>
            <p:ph type="sldNum" sz="quarter" idx="12"/>
          </p:nvPr>
        </p:nvSpPr>
        <p:spPr/>
        <p:txBody>
          <a:bodyPr/>
          <a:lstStyle>
            <a:lvl1pPr>
              <a:defRPr/>
            </a:lvl1pPr>
          </a:lstStyle>
          <a:p>
            <a:pPr>
              <a:defRPr/>
            </a:pPr>
            <a:fld id="{288FCA73-CD2D-46E0-9A00-5BBD87782E87}" type="slidenum">
              <a:rPr lang="en-US" altLang="en-US"/>
              <a:pPr>
                <a:defRPr/>
              </a:pPr>
              <a:t>‹#›</a:t>
            </a:fld>
            <a:endParaRPr lang="en-US" altLang="en-US"/>
          </a:p>
        </p:txBody>
      </p:sp>
    </p:spTree>
    <p:extLst>
      <p:ext uri="{BB962C8B-B14F-4D97-AF65-F5344CB8AC3E}">
        <p14:creationId xmlns:p14="http://schemas.microsoft.com/office/powerpoint/2010/main" val="15993981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CDD3DBC-A2B9-4351-AE38-140570BD28ED}"/>
              </a:ext>
            </a:extLst>
          </p:cNvPr>
          <p:cNvSpPr>
            <a:spLocks noGrp="1"/>
          </p:cNvSpPr>
          <p:nvPr>
            <p:ph type="dt" sz="half" idx="10"/>
          </p:nvPr>
        </p:nvSpPr>
        <p:spPr/>
        <p:txBody>
          <a:bodyPr/>
          <a:lstStyle>
            <a:lvl1pPr>
              <a:defRPr/>
            </a:lvl1pPr>
          </a:lstStyle>
          <a:p>
            <a:pPr>
              <a:defRPr/>
            </a:pPr>
            <a:fld id="{F2DC535D-FB32-4AF3-B08E-EEE368A91AF5}" type="datetime1">
              <a:rPr lang="en-US"/>
              <a:pPr>
                <a:defRPr/>
              </a:pPr>
              <a:t>3/10/2021</a:t>
            </a:fld>
            <a:endParaRPr lang="en-US"/>
          </a:p>
        </p:txBody>
      </p:sp>
      <p:sp>
        <p:nvSpPr>
          <p:cNvPr id="5" name="Footer Placeholder 4">
            <a:extLst>
              <a:ext uri="{FF2B5EF4-FFF2-40B4-BE49-F238E27FC236}">
                <a16:creationId xmlns:a16="http://schemas.microsoft.com/office/drawing/2014/main" id="{F956802B-E3E9-419E-96F5-9C9429EB100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29CD0363-C761-4908-A966-2A1398028475}"/>
              </a:ext>
            </a:extLst>
          </p:cNvPr>
          <p:cNvSpPr>
            <a:spLocks noGrp="1"/>
          </p:cNvSpPr>
          <p:nvPr>
            <p:ph type="sldNum" sz="quarter" idx="12"/>
          </p:nvPr>
        </p:nvSpPr>
        <p:spPr/>
        <p:txBody>
          <a:bodyPr/>
          <a:lstStyle>
            <a:lvl1pPr>
              <a:defRPr/>
            </a:lvl1pPr>
          </a:lstStyle>
          <a:p>
            <a:pPr>
              <a:defRPr/>
            </a:pPr>
            <a:fld id="{78D1D565-85FA-41CF-98A5-1687FAE6E65B}" type="slidenum">
              <a:rPr lang="en-US" altLang="en-US"/>
              <a:pPr>
                <a:defRPr/>
              </a:pPr>
              <a:t>‹#›</a:t>
            </a:fld>
            <a:endParaRPr lang="en-US" altLang="en-US"/>
          </a:p>
        </p:txBody>
      </p:sp>
    </p:spTree>
    <p:extLst>
      <p:ext uri="{BB962C8B-B14F-4D97-AF65-F5344CB8AC3E}">
        <p14:creationId xmlns:p14="http://schemas.microsoft.com/office/powerpoint/2010/main" val="26954490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1F598DFB-9753-4676-87E0-2560177D196E}"/>
              </a:ext>
            </a:extLst>
          </p:cNvPr>
          <p:cNvSpPr>
            <a:spLocks noGrp="1"/>
          </p:cNvSpPr>
          <p:nvPr>
            <p:ph type="dt" sz="half" idx="10"/>
          </p:nvPr>
        </p:nvSpPr>
        <p:spPr/>
        <p:txBody>
          <a:bodyPr/>
          <a:lstStyle>
            <a:lvl1pPr>
              <a:defRPr/>
            </a:lvl1pPr>
          </a:lstStyle>
          <a:p>
            <a:pPr>
              <a:defRPr/>
            </a:pPr>
            <a:fld id="{5DFD2439-94AF-454C-B44A-84DECB230E1B}" type="datetime1">
              <a:rPr lang="en-US"/>
              <a:pPr>
                <a:defRPr/>
              </a:pPr>
              <a:t>3/10/2021</a:t>
            </a:fld>
            <a:endParaRPr lang="en-US"/>
          </a:p>
        </p:txBody>
      </p:sp>
      <p:sp>
        <p:nvSpPr>
          <p:cNvPr id="5" name="Footer Placeholder 4">
            <a:extLst>
              <a:ext uri="{FF2B5EF4-FFF2-40B4-BE49-F238E27FC236}">
                <a16:creationId xmlns:a16="http://schemas.microsoft.com/office/drawing/2014/main" id="{4588EA6D-E653-4AFC-9EC6-438A2AF6AA9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4B753A66-FEEC-4210-824E-6E3CF7EACA72}"/>
              </a:ext>
            </a:extLst>
          </p:cNvPr>
          <p:cNvSpPr>
            <a:spLocks noGrp="1"/>
          </p:cNvSpPr>
          <p:nvPr>
            <p:ph type="sldNum" sz="quarter" idx="12"/>
          </p:nvPr>
        </p:nvSpPr>
        <p:spPr/>
        <p:txBody>
          <a:bodyPr/>
          <a:lstStyle>
            <a:lvl1pPr>
              <a:defRPr/>
            </a:lvl1pPr>
          </a:lstStyle>
          <a:p>
            <a:pPr>
              <a:defRPr/>
            </a:pPr>
            <a:fld id="{ACACA887-8CB5-4C1D-AA57-66640B381121}" type="slidenum">
              <a:rPr lang="en-US" altLang="en-US"/>
              <a:pPr>
                <a:defRPr/>
              </a:pPr>
              <a:t>‹#›</a:t>
            </a:fld>
            <a:endParaRPr lang="en-US" altLang="en-US"/>
          </a:p>
        </p:txBody>
      </p:sp>
    </p:spTree>
    <p:extLst>
      <p:ext uri="{BB962C8B-B14F-4D97-AF65-F5344CB8AC3E}">
        <p14:creationId xmlns:p14="http://schemas.microsoft.com/office/powerpoint/2010/main" val="17579616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9A21AA58-7BA6-4727-91C1-61CBBDA47304}"/>
              </a:ext>
            </a:extLst>
          </p:cNvPr>
          <p:cNvSpPr>
            <a:spLocks noGrp="1"/>
          </p:cNvSpPr>
          <p:nvPr>
            <p:ph type="dt" sz="half" idx="10"/>
          </p:nvPr>
        </p:nvSpPr>
        <p:spPr/>
        <p:txBody>
          <a:bodyPr/>
          <a:lstStyle>
            <a:lvl1pPr>
              <a:defRPr/>
            </a:lvl1pPr>
          </a:lstStyle>
          <a:p>
            <a:pPr>
              <a:defRPr/>
            </a:pPr>
            <a:fld id="{115C3E7D-487A-46F6-9E3D-B46E7BA50C26}" type="datetime1">
              <a:rPr lang="en-US"/>
              <a:pPr>
                <a:defRPr/>
              </a:pPr>
              <a:t>3/10/2021</a:t>
            </a:fld>
            <a:endParaRPr lang="en-US"/>
          </a:p>
        </p:txBody>
      </p:sp>
      <p:sp>
        <p:nvSpPr>
          <p:cNvPr id="5" name="Footer Placeholder 4">
            <a:extLst>
              <a:ext uri="{FF2B5EF4-FFF2-40B4-BE49-F238E27FC236}">
                <a16:creationId xmlns:a16="http://schemas.microsoft.com/office/drawing/2014/main" id="{8B07ABFD-55C8-4181-A967-DA662BF3F09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162A8091-DA48-4695-9FC4-775B1E360E10}"/>
              </a:ext>
            </a:extLst>
          </p:cNvPr>
          <p:cNvSpPr>
            <a:spLocks noGrp="1"/>
          </p:cNvSpPr>
          <p:nvPr>
            <p:ph type="sldNum" sz="quarter" idx="12"/>
          </p:nvPr>
        </p:nvSpPr>
        <p:spPr/>
        <p:txBody>
          <a:bodyPr/>
          <a:lstStyle>
            <a:lvl1pPr>
              <a:defRPr/>
            </a:lvl1pPr>
          </a:lstStyle>
          <a:p>
            <a:pPr>
              <a:defRPr/>
            </a:pPr>
            <a:fld id="{3E8C44E3-4DC2-4614-AEC7-A3B601BA17F2}" type="slidenum">
              <a:rPr lang="en-US" altLang="en-US"/>
              <a:pPr>
                <a:defRPr/>
              </a:pPr>
              <a:t>‹#›</a:t>
            </a:fld>
            <a:endParaRPr lang="en-US" altLang="en-US"/>
          </a:p>
        </p:txBody>
      </p:sp>
    </p:spTree>
    <p:extLst>
      <p:ext uri="{BB962C8B-B14F-4D97-AF65-F5344CB8AC3E}">
        <p14:creationId xmlns:p14="http://schemas.microsoft.com/office/powerpoint/2010/main" val="1175677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3">
            <a:extLst>
              <a:ext uri="{FF2B5EF4-FFF2-40B4-BE49-F238E27FC236}">
                <a16:creationId xmlns:a16="http://schemas.microsoft.com/office/drawing/2014/main" id="{351CF4CD-B0C1-45E7-B705-F4E7FFD720EF}"/>
              </a:ext>
            </a:extLst>
          </p:cNvPr>
          <p:cNvSpPr>
            <a:spLocks noGrp="1"/>
          </p:cNvSpPr>
          <p:nvPr>
            <p:ph type="dt" sz="half" idx="10"/>
          </p:nvPr>
        </p:nvSpPr>
        <p:spPr/>
        <p:txBody>
          <a:bodyPr/>
          <a:lstStyle>
            <a:lvl1pPr>
              <a:defRPr/>
            </a:lvl1pPr>
          </a:lstStyle>
          <a:p>
            <a:pPr>
              <a:defRPr/>
            </a:pPr>
            <a:fld id="{C9299A33-6FA8-475D-A0FC-D4C7CEA8FE90}" type="datetime1">
              <a:rPr lang="en-US"/>
              <a:pPr>
                <a:defRPr/>
              </a:pPr>
              <a:t>3/10/2021</a:t>
            </a:fld>
            <a:endParaRPr lang="en-US"/>
          </a:p>
        </p:txBody>
      </p:sp>
      <p:sp>
        <p:nvSpPr>
          <p:cNvPr id="6" name="Footer Placeholder 4">
            <a:extLst>
              <a:ext uri="{FF2B5EF4-FFF2-40B4-BE49-F238E27FC236}">
                <a16:creationId xmlns:a16="http://schemas.microsoft.com/office/drawing/2014/main" id="{97FCB870-7B06-40E3-A445-32D39CFE9199}"/>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5605230B-CBDD-43FF-9D9A-17645F1887BA}"/>
              </a:ext>
            </a:extLst>
          </p:cNvPr>
          <p:cNvSpPr>
            <a:spLocks noGrp="1"/>
          </p:cNvSpPr>
          <p:nvPr>
            <p:ph type="sldNum" sz="quarter" idx="12"/>
          </p:nvPr>
        </p:nvSpPr>
        <p:spPr/>
        <p:txBody>
          <a:bodyPr/>
          <a:lstStyle>
            <a:lvl1pPr>
              <a:defRPr/>
            </a:lvl1pPr>
          </a:lstStyle>
          <a:p>
            <a:pPr>
              <a:defRPr/>
            </a:pPr>
            <a:fld id="{C613275E-9942-4E9B-9751-0A51BF58DA92}" type="slidenum">
              <a:rPr lang="en-US" altLang="en-US"/>
              <a:pPr>
                <a:defRPr/>
              </a:pPr>
              <a:t>‹#›</a:t>
            </a:fld>
            <a:endParaRPr lang="en-US" altLang="en-US"/>
          </a:p>
        </p:txBody>
      </p:sp>
    </p:spTree>
    <p:extLst>
      <p:ext uri="{BB962C8B-B14F-4D97-AF65-F5344CB8AC3E}">
        <p14:creationId xmlns:p14="http://schemas.microsoft.com/office/powerpoint/2010/main" val="24050635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3">
            <a:extLst>
              <a:ext uri="{FF2B5EF4-FFF2-40B4-BE49-F238E27FC236}">
                <a16:creationId xmlns:a16="http://schemas.microsoft.com/office/drawing/2014/main" id="{0A1A4AD8-85E3-4820-9302-6FB6AD114C50}"/>
              </a:ext>
            </a:extLst>
          </p:cNvPr>
          <p:cNvSpPr>
            <a:spLocks noGrp="1"/>
          </p:cNvSpPr>
          <p:nvPr>
            <p:ph type="dt" sz="half" idx="10"/>
          </p:nvPr>
        </p:nvSpPr>
        <p:spPr/>
        <p:txBody>
          <a:bodyPr/>
          <a:lstStyle>
            <a:lvl1pPr>
              <a:defRPr/>
            </a:lvl1pPr>
          </a:lstStyle>
          <a:p>
            <a:pPr>
              <a:defRPr/>
            </a:pPr>
            <a:fld id="{1344DC9B-26DE-4090-A67C-C65A8EDBAB0C}" type="datetime1">
              <a:rPr lang="en-US"/>
              <a:pPr>
                <a:defRPr/>
              </a:pPr>
              <a:t>3/10/2021</a:t>
            </a:fld>
            <a:endParaRPr lang="en-US"/>
          </a:p>
        </p:txBody>
      </p:sp>
      <p:sp>
        <p:nvSpPr>
          <p:cNvPr id="8" name="Footer Placeholder 4">
            <a:extLst>
              <a:ext uri="{FF2B5EF4-FFF2-40B4-BE49-F238E27FC236}">
                <a16:creationId xmlns:a16="http://schemas.microsoft.com/office/drawing/2014/main" id="{C596059C-371A-4C59-817B-630A0DAAC03C}"/>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EC448F89-09B7-41A9-B645-FA25CDAF7BE8}"/>
              </a:ext>
            </a:extLst>
          </p:cNvPr>
          <p:cNvSpPr>
            <a:spLocks noGrp="1"/>
          </p:cNvSpPr>
          <p:nvPr>
            <p:ph type="sldNum" sz="quarter" idx="12"/>
          </p:nvPr>
        </p:nvSpPr>
        <p:spPr/>
        <p:txBody>
          <a:bodyPr/>
          <a:lstStyle>
            <a:lvl1pPr>
              <a:defRPr/>
            </a:lvl1pPr>
          </a:lstStyle>
          <a:p>
            <a:pPr>
              <a:defRPr/>
            </a:pPr>
            <a:fld id="{302B1143-E088-4D56-93BF-739C1E3E237B}" type="slidenum">
              <a:rPr lang="en-US" altLang="en-US"/>
              <a:pPr>
                <a:defRPr/>
              </a:pPr>
              <a:t>‹#›</a:t>
            </a:fld>
            <a:endParaRPr lang="en-US" altLang="en-US"/>
          </a:p>
        </p:txBody>
      </p:sp>
    </p:spTree>
    <p:extLst>
      <p:ext uri="{BB962C8B-B14F-4D97-AF65-F5344CB8AC3E}">
        <p14:creationId xmlns:p14="http://schemas.microsoft.com/office/powerpoint/2010/main" val="40816707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3">
            <a:extLst>
              <a:ext uri="{FF2B5EF4-FFF2-40B4-BE49-F238E27FC236}">
                <a16:creationId xmlns:a16="http://schemas.microsoft.com/office/drawing/2014/main" id="{831B8FB1-FB8D-4103-9F47-85464FC42E90}"/>
              </a:ext>
            </a:extLst>
          </p:cNvPr>
          <p:cNvSpPr>
            <a:spLocks noGrp="1"/>
          </p:cNvSpPr>
          <p:nvPr>
            <p:ph type="dt" sz="half" idx="10"/>
          </p:nvPr>
        </p:nvSpPr>
        <p:spPr/>
        <p:txBody>
          <a:bodyPr/>
          <a:lstStyle>
            <a:lvl1pPr>
              <a:defRPr/>
            </a:lvl1pPr>
          </a:lstStyle>
          <a:p>
            <a:pPr>
              <a:defRPr/>
            </a:pPr>
            <a:fld id="{B3F08FE4-D38C-415A-BC51-6EC9901582AB}" type="datetime1">
              <a:rPr lang="en-US"/>
              <a:pPr>
                <a:defRPr/>
              </a:pPr>
              <a:t>3/10/2021</a:t>
            </a:fld>
            <a:endParaRPr lang="en-US"/>
          </a:p>
        </p:txBody>
      </p:sp>
      <p:sp>
        <p:nvSpPr>
          <p:cNvPr id="4" name="Footer Placeholder 4">
            <a:extLst>
              <a:ext uri="{FF2B5EF4-FFF2-40B4-BE49-F238E27FC236}">
                <a16:creationId xmlns:a16="http://schemas.microsoft.com/office/drawing/2014/main" id="{9201F243-3A11-4462-8AA9-5303F1163CB9}"/>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7371C658-6716-4258-808E-E5F212D0261A}"/>
              </a:ext>
            </a:extLst>
          </p:cNvPr>
          <p:cNvSpPr>
            <a:spLocks noGrp="1"/>
          </p:cNvSpPr>
          <p:nvPr>
            <p:ph type="sldNum" sz="quarter" idx="12"/>
          </p:nvPr>
        </p:nvSpPr>
        <p:spPr/>
        <p:txBody>
          <a:bodyPr/>
          <a:lstStyle>
            <a:lvl1pPr>
              <a:defRPr/>
            </a:lvl1pPr>
          </a:lstStyle>
          <a:p>
            <a:pPr>
              <a:defRPr/>
            </a:pPr>
            <a:fld id="{312A5732-9408-49B2-89D5-FE94E7635244}" type="slidenum">
              <a:rPr lang="en-US" altLang="en-US"/>
              <a:pPr>
                <a:defRPr/>
              </a:pPr>
              <a:t>‹#›</a:t>
            </a:fld>
            <a:endParaRPr lang="en-US" altLang="en-US"/>
          </a:p>
        </p:txBody>
      </p:sp>
    </p:spTree>
    <p:extLst>
      <p:ext uri="{BB962C8B-B14F-4D97-AF65-F5344CB8AC3E}">
        <p14:creationId xmlns:p14="http://schemas.microsoft.com/office/powerpoint/2010/main" val="2773779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C569CD80-55BE-43E9-93BC-99D38A6BCFB4}"/>
              </a:ext>
            </a:extLst>
          </p:cNvPr>
          <p:cNvSpPr>
            <a:spLocks noGrp="1"/>
          </p:cNvSpPr>
          <p:nvPr>
            <p:ph type="dt" sz="half" idx="10"/>
          </p:nvPr>
        </p:nvSpPr>
        <p:spPr/>
        <p:txBody>
          <a:bodyPr/>
          <a:lstStyle>
            <a:lvl1pPr>
              <a:defRPr/>
            </a:lvl1pPr>
          </a:lstStyle>
          <a:p>
            <a:pPr>
              <a:defRPr/>
            </a:pPr>
            <a:fld id="{0A699CB1-3928-4AD6-B135-78F58F555245}" type="datetime1">
              <a:rPr lang="en-US"/>
              <a:pPr>
                <a:defRPr/>
              </a:pPr>
              <a:t>3/10/2021</a:t>
            </a:fld>
            <a:endParaRPr lang="en-US"/>
          </a:p>
        </p:txBody>
      </p:sp>
      <p:sp>
        <p:nvSpPr>
          <p:cNvPr id="3" name="Footer Placeholder 4">
            <a:extLst>
              <a:ext uri="{FF2B5EF4-FFF2-40B4-BE49-F238E27FC236}">
                <a16:creationId xmlns:a16="http://schemas.microsoft.com/office/drawing/2014/main" id="{D4434502-16DB-4DEA-AA79-B3C3F00FB4CA}"/>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B6A6323B-3CC8-4F6F-B118-196E4D62830F}"/>
              </a:ext>
            </a:extLst>
          </p:cNvPr>
          <p:cNvSpPr>
            <a:spLocks noGrp="1"/>
          </p:cNvSpPr>
          <p:nvPr>
            <p:ph type="sldNum" sz="quarter" idx="12"/>
          </p:nvPr>
        </p:nvSpPr>
        <p:spPr/>
        <p:txBody>
          <a:bodyPr/>
          <a:lstStyle>
            <a:lvl1pPr>
              <a:defRPr/>
            </a:lvl1pPr>
          </a:lstStyle>
          <a:p>
            <a:pPr>
              <a:defRPr/>
            </a:pPr>
            <a:fld id="{B3EF2830-68C6-48D0-A2B5-8DD6BC722C83}" type="slidenum">
              <a:rPr lang="en-US" altLang="en-US"/>
              <a:pPr>
                <a:defRPr/>
              </a:pPr>
              <a:t>‹#›</a:t>
            </a:fld>
            <a:endParaRPr lang="en-US" altLang="en-US"/>
          </a:p>
        </p:txBody>
      </p:sp>
    </p:spTree>
    <p:extLst>
      <p:ext uri="{BB962C8B-B14F-4D97-AF65-F5344CB8AC3E}">
        <p14:creationId xmlns:p14="http://schemas.microsoft.com/office/powerpoint/2010/main" val="39248854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3">
            <a:extLst>
              <a:ext uri="{FF2B5EF4-FFF2-40B4-BE49-F238E27FC236}">
                <a16:creationId xmlns:a16="http://schemas.microsoft.com/office/drawing/2014/main" id="{305FFDC1-CB53-4B83-880C-32E65321AF98}"/>
              </a:ext>
            </a:extLst>
          </p:cNvPr>
          <p:cNvSpPr>
            <a:spLocks noGrp="1"/>
          </p:cNvSpPr>
          <p:nvPr>
            <p:ph type="dt" sz="half" idx="10"/>
          </p:nvPr>
        </p:nvSpPr>
        <p:spPr/>
        <p:txBody>
          <a:bodyPr/>
          <a:lstStyle>
            <a:lvl1pPr>
              <a:defRPr/>
            </a:lvl1pPr>
          </a:lstStyle>
          <a:p>
            <a:pPr>
              <a:defRPr/>
            </a:pPr>
            <a:fld id="{603EC2B5-4793-42B2-8C66-F0135288BC2E}" type="datetime1">
              <a:rPr lang="en-US"/>
              <a:pPr>
                <a:defRPr/>
              </a:pPr>
              <a:t>3/10/2021</a:t>
            </a:fld>
            <a:endParaRPr lang="en-US"/>
          </a:p>
        </p:txBody>
      </p:sp>
      <p:sp>
        <p:nvSpPr>
          <p:cNvPr id="6" name="Footer Placeholder 4">
            <a:extLst>
              <a:ext uri="{FF2B5EF4-FFF2-40B4-BE49-F238E27FC236}">
                <a16:creationId xmlns:a16="http://schemas.microsoft.com/office/drawing/2014/main" id="{A4DA771F-886D-4D61-9B5B-1D4B7370A8CF}"/>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16E377F6-59ED-49C4-BD3C-75162D0F9F0B}"/>
              </a:ext>
            </a:extLst>
          </p:cNvPr>
          <p:cNvSpPr>
            <a:spLocks noGrp="1"/>
          </p:cNvSpPr>
          <p:nvPr>
            <p:ph type="sldNum" sz="quarter" idx="12"/>
          </p:nvPr>
        </p:nvSpPr>
        <p:spPr/>
        <p:txBody>
          <a:bodyPr/>
          <a:lstStyle>
            <a:lvl1pPr>
              <a:defRPr/>
            </a:lvl1pPr>
          </a:lstStyle>
          <a:p>
            <a:pPr>
              <a:defRPr/>
            </a:pPr>
            <a:fld id="{3AAE1D27-E8FB-4AF5-BEAB-ECF13C21CDCF}" type="slidenum">
              <a:rPr lang="en-US" altLang="en-US"/>
              <a:pPr>
                <a:defRPr/>
              </a:pPr>
              <a:t>‹#›</a:t>
            </a:fld>
            <a:endParaRPr lang="en-US" altLang="en-US"/>
          </a:p>
        </p:txBody>
      </p:sp>
    </p:spTree>
    <p:extLst>
      <p:ext uri="{BB962C8B-B14F-4D97-AF65-F5344CB8AC3E}">
        <p14:creationId xmlns:p14="http://schemas.microsoft.com/office/powerpoint/2010/main" val="29195294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3">
            <a:extLst>
              <a:ext uri="{FF2B5EF4-FFF2-40B4-BE49-F238E27FC236}">
                <a16:creationId xmlns:a16="http://schemas.microsoft.com/office/drawing/2014/main" id="{2E92CACD-DE8D-47B6-B4A8-AE4AEB0C833B}"/>
              </a:ext>
            </a:extLst>
          </p:cNvPr>
          <p:cNvSpPr>
            <a:spLocks noGrp="1"/>
          </p:cNvSpPr>
          <p:nvPr>
            <p:ph type="dt" sz="half" idx="10"/>
          </p:nvPr>
        </p:nvSpPr>
        <p:spPr/>
        <p:txBody>
          <a:bodyPr/>
          <a:lstStyle>
            <a:lvl1pPr>
              <a:defRPr/>
            </a:lvl1pPr>
          </a:lstStyle>
          <a:p>
            <a:pPr>
              <a:defRPr/>
            </a:pPr>
            <a:fld id="{8FE9AF82-9502-411B-A5BF-6E3BCCA69D64}" type="datetime1">
              <a:rPr lang="en-US"/>
              <a:pPr>
                <a:defRPr/>
              </a:pPr>
              <a:t>3/10/2021</a:t>
            </a:fld>
            <a:endParaRPr lang="en-US"/>
          </a:p>
        </p:txBody>
      </p:sp>
      <p:sp>
        <p:nvSpPr>
          <p:cNvPr id="6" name="Footer Placeholder 4">
            <a:extLst>
              <a:ext uri="{FF2B5EF4-FFF2-40B4-BE49-F238E27FC236}">
                <a16:creationId xmlns:a16="http://schemas.microsoft.com/office/drawing/2014/main" id="{3FD88A01-B78E-44A8-BCA4-B9C554EE5B44}"/>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55C1AE6F-A24B-4E76-A0B1-5652678DA79D}"/>
              </a:ext>
            </a:extLst>
          </p:cNvPr>
          <p:cNvSpPr>
            <a:spLocks noGrp="1"/>
          </p:cNvSpPr>
          <p:nvPr>
            <p:ph type="sldNum" sz="quarter" idx="12"/>
          </p:nvPr>
        </p:nvSpPr>
        <p:spPr/>
        <p:txBody>
          <a:bodyPr/>
          <a:lstStyle>
            <a:lvl1pPr>
              <a:defRPr/>
            </a:lvl1pPr>
          </a:lstStyle>
          <a:p>
            <a:pPr>
              <a:defRPr/>
            </a:pPr>
            <a:fld id="{9BDCAB8F-A5A0-4032-850B-D7E846BA333A}" type="slidenum">
              <a:rPr lang="en-US" altLang="en-US"/>
              <a:pPr>
                <a:defRPr/>
              </a:pPr>
              <a:t>‹#›</a:t>
            </a:fld>
            <a:endParaRPr lang="en-US" altLang="en-US"/>
          </a:p>
        </p:txBody>
      </p:sp>
    </p:spTree>
    <p:extLst>
      <p:ext uri="{BB962C8B-B14F-4D97-AF65-F5344CB8AC3E}">
        <p14:creationId xmlns:p14="http://schemas.microsoft.com/office/powerpoint/2010/main" val="16841286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2D050">
            <a:alpha val="0"/>
          </a:srgbClr>
        </a:solidFill>
        <a:effectLst/>
      </p:bgPr>
    </p:bg>
    <p:spTree>
      <p:nvGrpSpPr>
        <p:cNvPr id="1" name=""/>
        <p:cNvGrpSpPr/>
        <p:nvPr/>
      </p:nvGrpSpPr>
      <p:grpSpPr>
        <a:xfrm>
          <a:off x="0" y="0"/>
          <a:ext cx="0" cy="0"/>
          <a:chOff x="0" y="0"/>
          <a:chExt cx="0" cy="0"/>
        </a:xfrm>
      </p:grpSpPr>
      <p:pic>
        <p:nvPicPr>
          <p:cNvPr id="1026" name="Picture 6">
            <a:extLst>
              <a:ext uri="{FF2B5EF4-FFF2-40B4-BE49-F238E27FC236}">
                <a16:creationId xmlns:a16="http://schemas.microsoft.com/office/drawing/2014/main" id="{AF118C92-42B9-4945-BF77-CBFBF7223BA9}"/>
              </a:ext>
            </a:extLst>
          </p:cNvPr>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150813"/>
            <a:ext cx="9296400" cy="7053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1">
            <a:extLst>
              <a:ext uri="{FF2B5EF4-FFF2-40B4-BE49-F238E27FC236}">
                <a16:creationId xmlns:a16="http://schemas.microsoft.com/office/drawing/2014/main" id="{5236363E-6664-47BB-BE9D-9278593CB9B4}"/>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endParaRPr lang="en-US" altLang="en-US"/>
          </a:p>
        </p:txBody>
      </p:sp>
      <p:sp>
        <p:nvSpPr>
          <p:cNvPr id="1028" name="Text Placeholder 2">
            <a:extLst>
              <a:ext uri="{FF2B5EF4-FFF2-40B4-BE49-F238E27FC236}">
                <a16:creationId xmlns:a16="http://schemas.microsoft.com/office/drawing/2014/main" id="{2C0C249F-BF8F-4390-97D1-1A5A1F519798}"/>
              </a:ext>
            </a:extLst>
          </p:cNvPr>
          <p:cNvSpPr>
            <a:spLocks noGrp="1"/>
          </p:cNvSpPr>
          <p:nvPr>
            <p:ph type="body" idx="1"/>
          </p:nvPr>
        </p:nvSpPr>
        <p:spPr bwMode="auto">
          <a:xfrm>
            <a:off x="457200" y="1600200"/>
            <a:ext cx="8229600"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endParaRPr lang="en-US" altLang="en-US"/>
          </a:p>
        </p:txBody>
      </p:sp>
      <p:sp>
        <p:nvSpPr>
          <p:cNvPr id="4" name="Date Placeholder 3">
            <a:extLst>
              <a:ext uri="{FF2B5EF4-FFF2-40B4-BE49-F238E27FC236}">
                <a16:creationId xmlns:a16="http://schemas.microsoft.com/office/drawing/2014/main" id="{7B762DB0-8669-4C5E-89EC-530666359C2F}"/>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BF3A786C-FDE7-47C0-9F78-C531B1D945E7}" type="datetime1">
              <a:rPr lang="en-US"/>
              <a:pPr>
                <a:defRPr/>
              </a:pPr>
              <a:t>3/10/2021</a:t>
            </a:fld>
            <a:endParaRPr lang="en-US"/>
          </a:p>
        </p:txBody>
      </p:sp>
      <p:sp>
        <p:nvSpPr>
          <p:cNvPr id="5" name="Footer Placeholder 4">
            <a:extLst>
              <a:ext uri="{FF2B5EF4-FFF2-40B4-BE49-F238E27FC236}">
                <a16:creationId xmlns:a16="http://schemas.microsoft.com/office/drawing/2014/main" id="{DCDE1FDB-C6ED-460C-9457-BB6E427729D2}"/>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id="{A96F175B-BE52-4E62-92DC-C554BC3FECB5}"/>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BAE4AC51-53A5-4874-B364-853D8A81EB09}" type="slidenum">
              <a:rPr lang="en-US" altLang="en-US"/>
              <a:pPr>
                <a:defRPr/>
              </a:pPr>
              <a:t>‹#›</a:t>
            </a:fld>
            <a:endParaRPr lang="en-US" altLang="en-US"/>
          </a:p>
        </p:txBody>
      </p:sp>
    </p:spTree>
    <p:extLst>
      <p:ext uri="{BB962C8B-B14F-4D97-AF65-F5344CB8AC3E}">
        <p14:creationId xmlns:p14="http://schemas.microsoft.com/office/powerpoint/2010/main" val="872356921"/>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hf sldNum="0" hdr="0" ftr="0" dt="0"/>
  <p:txStyles>
    <p:titleStyle>
      <a:lvl1pPr algn="l" defTabSz="457200" rtl="0" eaLnBrk="0" fontAlgn="base" hangingPunct="0">
        <a:spcBef>
          <a:spcPct val="0"/>
        </a:spcBef>
        <a:spcAft>
          <a:spcPct val="0"/>
        </a:spcAft>
        <a:defRPr sz="4000" kern="1200">
          <a:solidFill>
            <a:schemeClr val="tx1"/>
          </a:solidFill>
          <a:latin typeface="+mj-lt"/>
          <a:ea typeface="+mj-ea"/>
          <a:cs typeface="+mj-cs"/>
        </a:defRPr>
      </a:lvl1pPr>
      <a:lvl2pPr algn="l" defTabSz="457200" rtl="0" eaLnBrk="0" fontAlgn="base" hangingPunct="0">
        <a:spcBef>
          <a:spcPct val="0"/>
        </a:spcBef>
        <a:spcAft>
          <a:spcPct val="0"/>
        </a:spcAft>
        <a:defRPr sz="4000">
          <a:solidFill>
            <a:schemeClr val="tx1"/>
          </a:solidFill>
          <a:latin typeface="Calibri" pitchFamily="34" charset="0"/>
        </a:defRPr>
      </a:lvl2pPr>
      <a:lvl3pPr algn="l" defTabSz="457200" rtl="0" eaLnBrk="0" fontAlgn="base" hangingPunct="0">
        <a:spcBef>
          <a:spcPct val="0"/>
        </a:spcBef>
        <a:spcAft>
          <a:spcPct val="0"/>
        </a:spcAft>
        <a:defRPr sz="4000">
          <a:solidFill>
            <a:schemeClr val="tx1"/>
          </a:solidFill>
          <a:latin typeface="Calibri" pitchFamily="34" charset="0"/>
        </a:defRPr>
      </a:lvl3pPr>
      <a:lvl4pPr algn="l" defTabSz="457200" rtl="0" eaLnBrk="0" fontAlgn="base" hangingPunct="0">
        <a:spcBef>
          <a:spcPct val="0"/>
        </a:spcBef>
        <a:spcAft>
          <a:spcPct val="0"/>
        </a:spcAft>
        <a:defRPr sz="4000">
          <a:solidFill>
            <a:schemeClr val="tx1"/>
          </a:solidFill>
          <a:latin typeface="Calibri" pitchFamily="34" charset="0"/>
        </a:defRPr>
      </a:lvl4pPr>
      <a:lvl5pPr algn="l" defTabSz="457200" rtl="0" eaLnBrk="0" fontAlgn="base" hangingPunct="0">
        <a:spcBef>
          <a:spcPct val="0"/>
        </a:spcBef>
        <a:spcAft>
          <a:spcPct val="0"/>
        </a:spcAft>
        <a:defRPr sz="4000">
          <a:solidFill>
            <a:schemeClr val="tx1"/>
          </a:solidFill>
          <a:latin typeface="Calibri" pitchFamily="34" charset="0"/>
        </a:defRPr>
      </a:lvl5pPr>
      <a:lvl6pPr marL="457200" algn="l" defTabSz="457200" rtl="0" fontAlgn="base">
        <a:spcBef>
          <a:spcPct val="0"/>
        </a:spcBef>
        <a:spcAft>
          <a:spcPct val="0"/>
        </a:spcAft>
        <a:defRPr sz="4000">
          <a:solidFill>
            <a:schemeClr val="tx1"/>
          </a:solidFill>
          <a:latin typeface="Calibri" pitchFamily="34" charset="0"/>
        </a:defRPr>
      </a:lvl6pPr>
      <a:lvl7pPr marL="914400" algn="l" defTabSz="457200" rtl="0" fontAlgn="base">
        <a:spcBef>
          <a:spcPct val="0"/>
        </a:spcBef>
        <a:spcAft>
          <a:spcPct val="0"/>
        </a:spcAft>
        <a:defRPr sz="4000">
          <a:solidFill>
            <a:schemeClr val="tx1"/>
          </a:solidFill>
          <a:latin typeface="Calibri" pitchFamily="34" charset="0"/>
        </a:defRPr>
      </a:lvl7pPr>
      <a:lvl8pPr marL="1371600" algn="l" defTabSz="457200" rtl="0" fontAlgn="base">
        <a:spcBef>
          <a:spcPct val="0"/>
        </a:spcBef>
        <a:spcAft>
          <a:spcPct val="0"/>
        </a:spcAft>
        <a:defRPr sz="4000">
          <a:solidFill>
            <a:schemeClr val="tx1"/>
          </a:solidFill>
          <a:latin typeface="Calibri" pitchFamily="34" charset="0"/>
        </a:defRPr>
      </a:lvl8pPr>
      <a:lvl9pPr marL="1828800" algn="l" defTabSz="457200" rtl="0" fontAlgn="base">
        <a:spcBef>
          <a:spcPct val="0"/>
        </a:spcBef>
        <a:spcAft>
          <a:spcPct val="0"/>
        </a:spcAft>
        <a:defRPr sz="40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file:///C:\Users\thulen\AppData\Local\Microsoft\Windows\Temporary%20Internet%20Files\Content.Outlook\4XV5WHH9\SKM_45821030916190.pdf#page=2"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dalrrd.gov.za/doaDev/sideMenu/plantHealth/docs/Regulations%20R.%20111%20of%2027%20January%201984.pdf" TargetMode="External"/><Relationship Id="rId2" Type="http://schemas.openxmlformats.org/officeDocument/2006/relationships/hyperlink" Target="http://www.nda.agric.za/doaDev/sideMenu/plantHealth/docs/Agricultural%20Pests%20Act.pdf" TargetMode="External"/><Relationship Id="rId1" Type="http://schemas.openxmlformats.org/officeDocument/2006/relationships/slideLayout" Target="../slideLayouts/slideLayout2.xml"/><Relationship Id="rId4" Type="http://schemas.openxmlformats.org/officeDocument/2006/relationships/hyperlink" Target="https://www.dalrrd.gov.za/doaDev/sideMenu/plantHealth/docs/R%201013/R.1013of26May1989.pdf"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www.dalrrd.gov.za/Branches/Agricultural-Production-Health-Food-Safety/Plant-Health/National-Control-Measures/Legislations-and-Regulation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dalrrd.gov.za/doaDev/sideMenu/plantHealth/docs/Regulations%20R.%20111%20of%2027%20January%201984.pdf" TargetMode="External"/><Relationship Id="rId2" Type="http://schemas.openxmlformats.org/officeDocument/2006/relationships/hyperlink" Target="https://www.dalrrd.gov.za/doaDev/sideMenu/plantHealth/docs/R%201013/R.1013of26May1989.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PlantHealthPermits@Dalrrd.gov.za" TargetMode="External"/><Relationship Id="rId2" Type="http://schemas.openxmlformats.org/officeDocument/2006/relationships/hyperlink" Target="https://www.dalrrd.gov.za/Branches/Agricultural-Production-Health-Food-Safety/Plant-Health/Import-into-SA"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BB024054-1822-4B03-8207-15D2BC4FE6B6}"/>
              </a:ext>
            </a:extLst>
          </p:cNvPr>
          <p:cNvPicPr>
            <a:picLocks noChangeAspect="1"/>
          </p:cNvPicPr>
          <p:nvPr/>
        </p:nvPicPr>
        <p:blipFill rotWithShape="1">
          <a:blip r:embed="rId2">
            <a:extLst>
              <a:ext uri="{28A0092B-C50C-407E-A947-70E740481C1C}">
                <a14:useLocalDpi xmlns:a14="http://schemas.microsoft.com/office/drawing/2010/main" val="0"/>
              </a:ext>
            </a:extLst>
          </a:blip>
          <a:srcRect r="760"/>
          <a:stretch/>
        </p:blipFill>
        <p:spPr>
          <a:xfrm>
            <a:off x="33528" y="304800"/>
            <a:ext cx="9361040" cy="5335793"/>
          </a:xfrm>
          <a:prstGeom prst="rtTriangle">
            <a:avLst/>
          </a:prstGeom>
        </p:spPr>
      </p:pic>
      <p:pic>
        <p:nvPicPr>
          <p:cNvPr id="7172" name="Picture 1">
            <a:extLst>
              <a:ext uri="{FF2B5EF4-FFF2-40B4-BE49-F238E27FC236}">
                <a16:creationId xmlns:a16="http://schemas.microsoft.com/office/drawing/2014/main" id="{212B3187-2059-4B91-BC0F-29F727B16208}"/>
              </a:ext>
            </a:extLst>
          </p:cNvPr>
          <p:cNvPicPr>
            <a:picLocks noChangeAspect="1"/>
          </p:cNvPicPr>
          <p:nvPr/>
        </p:nvPicPr>
        <p:blipFill>
          <a:blip r:embed="rId3" cstate="print">
            <a:extLst>
              <a:ext uri="{28A0092B-C50C-407E-A947-70E740481C1C}">
                <a14:useLocalDpi xmlns:a14="http://schemas.microsoft.com/office/drawing/2010/main" val="0"/>
              </a:ext>
            </a:extLst>
          </a:blip>
          <a:srcRect t="24004" b="31992"/>
          <a:stretch>
            <a:fillRect/>
          </a:stretch>
        </p:blipFill>
        <p:spPr bwMode="auto">
          <a:xfrm>
            <a:off x="107950" y="5949950"/>
            <a:ext cx="2546350"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3" name="Picture 2">
            <a:extLst>
              <a:ext uri="{FF2B5EF4-FFF2-40B4-BE49-F238E27FC236}">
                <a16:creationId xmlns:a16="http://schemas.microsoft.com/office/drawing/2014/main" id="{589CD31D-4F37-4546-BE94-4A143A22D3EE}"/>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235825" y="6021388"/>
            <a:ext cx="81280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BAD00B90-FEB2-400E-8E46-398004778651}"/>
              </a:ext>
            </a:extLst>
          </p:cNvPr>
          <p:cNvSpPr/>
          <p:nvPr/>
        </p:nvSpPr>
        <p:spPr>
          <a:xfrm>
            <a:off x="558800" y="377159"/>
            <a:ext cx="8585200" cy="1323439"/>
          </a:xfrm>
          <a:prstGeom prst="rect">
            <a:avLst/>
          </a:prstGeom>
        </p:spPr>
        <p:txBody>
          <a:bodyPr>
            <a:spAutoFit/>
          </a:bodyPr>
          <a:lstStyle/>
          <a:p>
            <a:pPr marL="0" marR="0" lvl="0" indent="0" algn="ctr" defTabSz="995363" rtl="0" eaLnBrk="0" fontAlgn="base" latinLnBrk="0" hangingPunct="0">
              <a:lnSpc>
                <a:spcPct val="100000"/>
              </a:lnSpc>
              <a:spcBef>
                <a:spcPct val="0"/>
              </a:spcBef>
              <a:spcAft>
                <a:spcPct val="0"/>
              </a:spcAft>
              <a:buClrTx/>
              <a:buSzTx/>
              <a:buFontTx/>
              <a:buNone/>
              <a:tabLst>
                <a:tab pos="714375" algn="l"/>
              </a:tabLst>
              <a:defRPr/>
            </a:pPr>
            <a:endParaRPr kumimoji="0" lang="en-US" sz="2800" b="1" i="0" u="none" strike="noStrike" kern="1200" cap="none" spc="0" normalizeH="0" baseline="0" noProof="0" dirty="0">
              <a:ln>
                <a:noFill/>
              </a:ln>
              <a:solidFill>
                <a:srgbClr val="99FF99">
                  <a:lumMod val="25000"/>
                </a:srgbClr>
              </a:solidFill>
              <a:effectLst>
                <a:outerShdw blurRad="38100" dist="38100" dir="2700000" algn="tl">
                  <a:srgbClr val="000000">
                    <a:alpha val="43137"/>
                  </a:srgbClr>
                </a:outerShdw>
              </a:effectLst>
              <a:uLnTx/>
              <a:uFillTx/>
              <a:latin typeface="Calibri" panose="020F0502020204030204" pitchFamily="34" charset="0"/>
              <a:ea typeface="+mn-ea"/>
              <a:cs typeface="Arial" panose="020B0604020202020204" pitchFamily="34" charset="0"/>
            </a:endParaRPr>
          </a:p>
          <a:p>
            <a:pPr marL="0" marR="0" lvl="0" indent="0" algn="ctr" defTabSz="995363" rtl="0" eaLnBrk="0" fontAlgn="base" latinLnBrk="0" hangingPunct="0">
              <a:lnSpc>
                <a:spcPct val="100000"/>
              </a:lnSpc>
              <a:spcBef>
                <a:spcPct val="0"/>
              </a:spcBef>
              <a:spcAft>
                <a:spcPct val="0"/>
              </a:spcAft>
              <a:buClrTx/>
              <a:buSzTx/>
              <a:buFontTx/>
              <a:buNone/>
              <a:tabLst>
                <a:tab pos="714375" algn="l"/>
              </a:tabLst>
              <a:defRPr/>
            </a:pPr>
            <a:endParaRPr kumimoji="0" lang="en-US" sz="32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panose="020B0604020202020204" pitchFamily="34" charset="0"/>
              <a:cs typeface="Arial" panose="020B0604020202020204" pitchFamily="34" charset="0"/>
            </a:endParaRPr>
          </a:p>
          <a:p>
            <a:pPr marL="0" marR="0" lvl="0" indent="0" algn="ctr" defTabSz="995363" rtl="0" eaLnBrk="0" fontAlgn="base" latinLnBrk="0" hangingPunct="0">
              <a:lnSpc>
                <a:spcPct val="100000"/>
              </a:lnSpc>
              <a:spcBef>
                <a:spcPct val="0"/>
              </a:spcBef>
              <a:spcAft>
                <a:spcPct val="0"/>
              </a:spcAft>
              <a:buClrTx/>
              <a:buSzTx/>
              <a:buFontTx/>
              <a:buNone/>
              <a:tabLst>
                <a:tab pos="714375" algn="l"/>
              </a:tabLst>
              <a:defRPr/>
            </a:pPr>
            <a:r>
              <a:rPr kumimoji="0" lang="en-US" sz="2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pitchFamily="34" charset="0"/>
                <a:ea typeface="+mn-ea"/>
                <a:cs typeface="Arial" panose="020B0604020202020204" pitchFamily="34" charset="0"/>
              </a:rPr>
              <a:t> </a:t>
            </a:r>
          </a:p>
        </p:txBody>
      </p:sp>
      <p:sp>
        <p:nvSpPr>
          <p:cNvPr id="2" name="Rectangle 1"/>
          <p:cNvSpPr/>
          <p:nvPr/>
        </p:nvSpPr>
        <p:spPr>
          <a:xfrm>
            <a:off x="558800" y="154047"/>
            <a:ext cx="8204200" cy="1077218"/>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a:endParaRPr lang="en-GB" sz="2400" b="1" cap="all" dirty="0"/>
          </a:p>
          <a:p>
            <a:pPr algn="ctr"/>
            <a:r>
              <a:rPr lang="en-GB" sz="2400" b="1" cap="all" dirty="0">
                <a:solidFill>
                  <a:schemeClr val="bg1"/>
                </a:solidFill>
              </a:rPr>
              <a:t>National Sanitary and Phytosanitary Workshop</a:t>
            </a:r>
          </a:p>
          <a:p>
            <a:pPr algn="ctr"/>
            <a:r>
              <a:rPr lang="en-GB" sz="1600" b="1" cap="all" dirty="0">
                <a:solidFill>
                  <a:schemeClr val="bg1"/>
                </a:solidFill>
              </a:rPr>
              <a:t>10 March 2021</a:t>
            </a:r>
          </a:p>
        </p:txBody>
      </p:sp>
      <p:sp>
        <p:nvSpPr>
          <p:cNvPr id="5" name="Title 4"/>
          <p:cNvSpPr>
            <a:spLocks noGrp="1"/>
          </p:cNvSpPr>
          <p:nvPr>
            <p:ph type="ctrTitle"/>
          </p:nvPr>
        </p:nvSpPr>
        <p:spPr>
          <a:xfrm>
            <a:off x="558800" y="1973600"/>
            <a:ext cx="8204200" cy="1046443"/>
          </a:xfrm>
        </p:spPr>
        <p:style>
          <a:lnRef idx="1">
            <a:schemeClr val="accent3"/>
          </a:lnRef>
          <a:fillRef idx="2">
            <a:schemeClr val="accent3"/>
          </a:fillRef>
          <a:effectRef idx="1">
            <a:schemeClr val="accent3"/>
          </a:effectRef>
          <a:fontRef idx="minor">
            <a:schemeClr val="dk1"/>
          </a:fontRef>
        </p:style>
        <p:txBody>
          <a:bodyPr/>
          <a:lstStyle/>
          <a:p>
            <a:pPr algn="ctr"/>
            <a:r>
              <a:rPr lang="en-US" sz="2800" b="1" dirty="0">
                <a:solidFill>
                  <a:schemeClr val="accent3">
                    <a:lumMod val="50000"/>
                  </a:schemeClr>
                </a:solidFill>
              </a:rPr>
              <a:t>IMPORT PROCEDURES FOR </a:t>
            </a:r>
            <a:br>
              <a:rPr lang="en-US" sz="2800" b="1" dirty="0">
                <a:solidFill>
                  <a:schemeClr val="accent3">
                    <a:lumMod val="50000"/>
                  </a:schemeClr>
                </a:solidFill>
              </a:rPr>
            </a:br>
            <a:r>
              <a:rPr lang="en-US" sz="2800" b="1" dirty="0">
                <a:solidFill>
                  <a:schemeClr val="accent3">
                    <a:lumMod val="50000"/>
                  </a:schemeClr>
                </a:solidFill>
              </a:rPr>
              <a:t>PLANTS AND PLANT PRODUCTS </a:t>
            </a:r>
            <a:endParaRPr lang="en-US" sz="2800" dirty="0"/>
          </a:p>
        </p:txBody>
      </p:sp>
      <p:sp>
        <p:nvSpPr>
          <p:cNvPr id="4" name="Subtitle 3"/>
          <p:cNvSpPr>
            <a:spLocks noGrp="1"/>
          </p:cNvSpPr>
          <p:nvPr>
            <p:ph type="subTitle" idx="1"/>
          </p:nvPr>
        </p:nvSpPr>
        <p:spPr>
          <a:xfrm>
            <a:off x="558800" y="3886200"/>
            <a:ext cx="8204200" cy="1219200"/>
          </a:xfrm>
        </p:spPr>
        <p:style>
          <a:lnRef idx="2">
            <a:schemeClr val="accent3">
              <a:shade val="50000"/>
            </a:schemeClr>
          </a:lnRef>
          <a:fillRef idx="1">
            <a:schemeClr val="accent3"/>
          </a:fillRef>
          <a:effectRef idx="0">
            <a:schemeClr val="accent3"/>
          </a:effectRef>
          <a:fontRef idx="minor">
            <a:schemeClr val="lt1"/>
          </a:fontRef>
        </p:style>
        <p:txBody>
          <a:bodyPr/>
          <a:lstStyle/>
          <a:p>
            <a:r>
              <a:rPr lang="en-US" sz="2000" b="1" dirty="0">
                <a:solidFill>
                  <a:schemeClr val="bg1"/>
                </a:solidFill>
              </a:rPr>
              <a:t>PRESENTED BY: MS NOKUTHULA  CELE</a:t>
            </a:r>
          </a:p>
          <a:p>
            <a:r>
              <a:rPr lang="en-US" sz="2000" b="1" dirty="0">
                <a:solidFill>
                  <a:schemeClr val="bg1"/>
                </a:solidFill>
              </a:rPr>
              <a:t>DEPUTY DIRECTOR: REGULATORY SERVICE DESK</a:t>
            </a:r>
          </a:p>
          <a:p>
            <a:r>
              <a:rPr lang="en-US" sz="2000" b="1" dirty="0">
                <a:solidFill>
                  <a:schemeClr val="bg1"/>
                </a:solidFill>
              </a:rPr>
              <a:t>DIRECTORATE: FOOD IMPORT AND EXPORT STANDARDS</a:t>
            </a:r>
          </a:p>
        </p:txBody>
      </p:sp>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a:hlinkClick r:id="rId2" tooltip="Page 2"/>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53640" y="0"/>
            <a:ext cx="4236720" cy="5486400"/>
          </a:xfrm>
          <a:prstGeom prst="rect">
            <a:avLst/>
          </a:prstGeom>
        </p:spPr>
      </p:pic>
    </p:spTree>
    <p:extLst>
      <p:ext uri="{BB962C8B-B14F-4D97-AF65-F5344CB8AC3E}">
        <p14:creationId xmlns:p14="http://schemas.microsoft.com/office/powerpoint/2010/main" val="32542455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0" y="0"/>
            <a:ext cx="3886200" cy="5257800"/>
          </a:xfrm>
          <a:prstGeom prst="rect">
            <a:avLst/>
          </a:prstGeom>
        </p:spPr>
      </p:pic>
    </p:spTree>
    <p:extLst>
      <p:ext uri="{BB962C8B-B14F-4D97-AF65-F5344CB8AC3E}">
        <p14:creationId xmlns:p14="http://schemas.microsoft.com/office/powerpoint/2010/main" val="37303803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bwMode="auto">
          <a:xfrm>
            <a:off x="607423" y="304800"/>
            <a:ext cx="7818120" cy="489189"/>
          </a:xfrm>
          <a:prstGeom prst="rect">
            <a:avLst/>
          </a:prstGeom>
        </p:spPr>
        <p:style>
          <a:lnRef idx="1">
            <a:schemeClr val="accent3"/>
          </a:lnRef>
          <a:fillRef idx="2">
            <a:schemeClr val="accent3"/>
          </a:fillRef>
          <a:effectRef idx="1">
            <a:schemeClr val="accent3"/>
          </a:effectRef>
          <a:fontRef idx="minor">
            <a:schemeClr val="dk1"/>
          </a:fontRef>
        </p:style>
        <p:txBody>
          <a:bodyPr/>
          <a:lstStyle/>
          <a:p>
            <a:pPr algn="ctr"/>
            <a:r>
              <a:rPr lang="en-US" altLang="en-US" sz="2177" b="1" cap="all" dirty="0">
                <a:solidFill>
                  <a:srgbClr val="008000"/>
                </a:solidFill>
              </a:rPr>
              <a:t>Banking details-PHYTOSANITARY IMPORT PERMITS</a:t>
            </a:r>
          </a:p>
        </p:txBody>
      </p:sp>
      <p:sp>
        <p:nvSpPr>
          <p:cNvPr id="11267" name="Rectangle 3">
            <a:extLst>
              <a:ext uri="{FF2B5EF4-FFF2-40B4-BE49-F238E27FC236}">
                <a16:creationId xmlns:a16="http://schemas.microsoft.com/office/drawing/2014/main" id="{6094A650-8435-4230-BD0E-06CC6CAEC323}"/>
              </a:ext>
            </a:extLst>
          </p:cNvPr>
          <p:cNvSpPr>
            <a:spLocks noGrp="1" noChangeArrowheads="1"/>
          </p:cNvSpPr>
          <p:nvPr>
            <p:ph type="body" idx="4294967295"/>
          </p:nvPr>
        </p:nvSpPr>
        <p:spPr bwMode="auto">
          <a:xfrm>
            <a:off x="607423" y="1295401"/>
            <a:ext cx="7818120" cy="3994786"/>
          </a:xfrm>
          <a:prstGeom prst="rect">
            <a:avLst/>
          </a:prstGeom>
        </p:spPr>
        <p:txBody>
          <a:bodyPr/>
          <a:lstStyle/>
          <a:p>
            <a:pPr>
              <a:buFont typeface="Wingdings" panose="05000000000000000000" pitchFamily="2" charset="2"/>
              <a:buNone/>
              <a:defRPr/>
            </a:pPr>
            <a:r>
              <a:rPr lang="en-US" altLang="en-US" sz="1800" b="1" dirty="0">
                <a:latin typeface="Calibri" panose="020F0502020204030204" pitchFamily="34" charset="0"/>
                <a:cs typeface="Arial" charset="0"/>
              </a:rPr>
              <a:t>Name of Bank:	STANDARD BANK OF SOUTH AFRICA</a:t>
            </a:r>
          </a:p>
          <a:p>
            <a:pPr>
              <a:buFont typeface="Wingdings" panose="05000000000000000000" pitchFamily="2" charset="2"/>
              <a:buNone/>
              <a:defRPr/>
            </a:pPr>
            <a:r>
              <a:rPr lang="en-US" altLang="en-US" sz="1800" b="1" dirty="0">
                <a:solidFill>
                  <a:schemeClr val="accent3">
                    <a:lumMod val="75000"/>
                  </a:schemeClr>
                </a:solidFill>
                <a:latin typeface="Calibri" panose="020F0502020204030204" pitchFamily="34" charset="0"/>
                <a:cs typeface="Arial" charset="0"/>
              </a:rPr>
              <a:t>Account Holder :	DAFF: Import of controlled Goods</a:t>
            </a:r>
          </a:p>
          <a:p>
            <a:pPr>
              <a:buFont typeface="Wingdings" panose="05000000000000000000" pitchFamily="2" charset="2"/>
              <a:buNone/>
              <a:defRPr/>
            </a:pPr>
            <a:r>
              <a:rPr lang="en-US" altLang="en-US" sz="1800" b="1" dirty="0">
                <a:solidFill>
                  <a:schemeClr val="accent3">
                    <a:lumMod val="75000"/>
                  </a:schemeClr>
                </a:solidFill>
                <a:latin typeface="Calibri" panose="020F0502020204030204" pitchFamily="34" charset="0"/>
                <a:cs typeface="Arial" charset="0"/>
              </a:rPr>
              <a:t>Account Number:	011251735</a:t>
            </a:r>
          </a:p>
          <a:p>
            <a:pPr>
              <a:buFont typeface="Wingdings" panose="05000000000000000000" pitchFamily="2" charset="2"/>
              <a:buNone/>
              <a:defRPr/>
            </a:pPr>
            <a:r>
              <a:rPr lang="en-US" altLang="en-US" sz="1800" b="1" dirty="0">
                <a:latin typeface="Calibri" panose="020F0502020204030204" pitchFamily="34" charset="0"/>
                <a:cs typeface="Arial" charset="0"/>
              </a:rPr>
              <a:t>Branch Code:		010845</a:t>
            </a:r>
          </a:p>
          <a:p>
            <a:pPr>
              <a:buFont typeface="Wingdings" panose="05000000000000000000" pitchFamily="2" charset="2"/>
              <a:buNone/>
              <a:defRPr/>
            </a:pPr>
            <a:r>
              <a:rPr lang="en-US" altLang="en-US" sz="1800" b="1" dirty="0">
                <a:latin typeface="Calibri" panose="020F0502020204030204" pitchFamily="34" charset="0"/>
                <a:cs typeface="Arial" charset="0"/>
              </a:rPr>
              <a:t>Branch Name:		ARCADIA</a:t>
            </a:r>
          </a:p>
          <a:p>
            <a:pPr>
              <a:buFont typeface="Wingdings" panose="05000000000000000000" pitchFamily="2" charset="2"/>
              <a:buNone/>
              <a:defRPr/>
            </a:pPr>
            <a:r>
              <a:rPr lang="en-US" altLang="en-US" sz="1800" b="1" dirty="0">
                <a:latin typeface="Calibri" panose="020F0502020204030204" pitchFamily="34" charset="0"/>
                <a:cs typeface="Arial" charset="0"/>
              </a:rPr>
              <a:t>			</a:t>
            </a:r>
          </a:p>
          <a:p>
            <a:pPr>
              <a:buFont typeface="Wingdings" panose="05000000000000000000" pitchFamily="2" charset="2"/>
              <a:buNone/>
              <a:defRPr/>
            </a:pPr>
            <a:r>
              <a:rPr lang="en-US" altLang="en-US" sz="1800" b="1" dirty="0">
                <a:solidFill>
                  <a:srgbClr val="FF0000"/>
                </a:solidFill>
                <a:latin typeface="Calibri" panose="020F0502020204030204" pitchFamily="34" charset="0"/>
                <a:cs typeface="Arial" charset="0"/>
              </a:rPr>
              <a:t>Reference:		Importers Name &amp; Surname / Company Name</a:t>
            </a:r>
          </a:p>
          <a:p>
            <a:pPr>
              <a:buFont typeface="Wingdings" panose="05000000000000000000" pitchFamily="2" charset="2"/>
              <a:buNone/>
              <a:defRPr/>
            </a:pPr>
            <a:endParaRPr lang="en-US" altLang="en-US" sz="1800" dirty="0">
              <a:latin typeface="Calibri" panose="020F0502020204030204" pitchFamily="34" charset="0"/>
              <a:cs typeface="Arial" charset="0"/>
            </a:endParaRPr>
          </a:p>
          <a:p>
            <a:pPr>
              <a:defRPr/>
            </a:pPr>
            <a:endParaRPr lang="en-US" altLang="en-US" sz="1800" dirty="0">
              <a:latin typeface="Calibri" panose="020F0502020204030204" pitchFamily="34" charset="0"/>
              <a:cs typeface="Arial" charset="0"/>
            </a:endParaRPr>
          </a:p>
          <a:p>
            <a:pPr>
              <a:defRPr/>
            </a:pPr>
            <a:r>
              <a:rPr lang="en-US" altLang="en-US" sz="1800" dirty="0">
                <a:latin typeface="Calibri" panose="020F0502020204030204" pitchFamily="34" charset="0"/>
                <a:cs typeface="Arial" charset="0"/>
              </a:rPr>
              <a:t>Payments can also be made at the Departments Cashiers.                                                                </a:t>
            </a:r>
          </a:p>
        </p:txBody>
      </p:sp>
      <p:sp>
        <p:nvSpPr>
          <p:cNvPr id="11268" name="Slide Number Placeholder 3"/>
          <p:cNvSpPr>
            <a:spLocks noGrp="1"/>
          </p:cNvSpPr>
          <p:nvPr>
            <p:ph type="sldNum" sz="quarter" idx="10"/>
          </p:nvPr>
        </p:nvSpPr>
        <p:spPr bwMode="auto">
          <a:noFill/>
          <a:ln>
            <a:miter lim="800000"/>
            <a:headEnd/>
            <a:tailEnd/>
          </a:ln>
          <a:extLst>
            <a:ext uri="{909E8E84-426E-40DD-AFC4-6F175D3DCCD1}">
              <a14:hiddenFill xmlns:a14="http://schemas.microsoft.com/office/drawing/2010/main">
                <a:solidFill>
                  <a:srgbClr val="FFFFFF"/>
                </a:solidFill>
              </a14:hiddenFill>
            </a:ext>
          </a:extLst>
        </p:spPr>
        <p:txBody>
          <a:bodyPr/>
          <a:lstStyle>
            <a:lvl1pPr>
              <a:defRPr sz="1905">
                <a:solidFill>
                  <a:schemeClr val="tx1"/>
                </a:solidFill>
                <a:latin typeface="Arial" panose="020B0604020202020204" pitchFamily="34" charset="0"/>
                <a:cs typeface="Arial" panose="020B0604020202020204" pitchFamily="34" charset="0"/>
              </a:defRPr>
            </a:lvl1pPr>
            <a:lvl2pPr marL="505392" indent="-194381">
              <a:defRPr sz="1905">
                <a:solidFill>
                  <a:schemeClr val="tx1"/>
                </a:solidFill>
                <a:latin typeface="Arial" panose="020B0604020202020204" pitchFamily="34" charset="0"/>
                <a:cs typeface="Arial" panose="020B0604020202020204" pitchFamily="34" charset="0"/>
              </a:defRPr>
            </a:lvl2pPr>
            <a:lvl3pPr marL="777526" indent="-155505">
              <a:defRPr sz="1905">
                <a:solidFill>
                  <a:schemeClr val="tx1"/>
                </a:solidFill>
                <a:latin typeface="Arial" panose="020B0604020202020204" pitchFamily="34" charset="0"/>
                <a:cs typeface="Arial" panose="020B0604020202020204" pitchFamily="34" charset="0"/>
              </a:defRPr>
            </a:lvl3pPr>
            <a:lvl4pPr marL="1088536" indent="-155505">
              <a:defRPr sz="1905">
                <a:solidFill>
                  <a:schemeClr val="tx1"/>
                </a:solidFill>
                <a:latin typeface="Arial" panose="020B0604020202020204" pitchFamily="34" charset="0"/>
                <a:cs typeface="Arial" panose="020B0604020202020204" pitchFamily="34" charset="0"/>
              </a:defRPr>
            </a:lvl4pPr>
            <a:lvl5pPr marL="1399547" indent="-155505">
              <a:defRPr sz="1905">
                <a:solidFill>
                  <a:schemeClr val="tx1"/>
                </a:solidFill>
                <a:latin typeface="Arial" panose="020B0604020202020204" pitchFamily="34" charset="0"/>
                <a:cs typeface="Arial" panose="020B0604020202020204" pitchFamily="34" charset="0"/>
              </a:defRPr>
            </a:lvl5pPr>
            <a:lvl6pPr marL="1710557" indent="-155505" defTabSz="715972" eaLnBrk="0" fontAlgn="base" hangingPunct="0">
              <a:spcBef>
                <a:spcPct val="0"/>
              </a:spcBef>
              <a:spcAft>
                <a:spcPct val="0"/>
              </a:spcAft>
              <a:defRPr sz="1905">
                <a:solidFill>
                  <a:schemeClr val="tx1"/>
                </a:solidFill>
                <a:latin typeface="Arial" panose="020B0604020202020204" pitchFamily="34" charset="0"/>
                <a:cs typeface="Arial" panose="020B0604020202020204" pitchFamily="34" charset="0"/>
              </a:defRPr>
            </a:lvl6pPr>
            <a:lvl7pPr marL="2021567" indent="-155505" defTabSz="715972" eaLnBrk="0" fontAlgn="base" hangingPunct="0">
              <a:spcBef>
                <a:spcPct val="0"/>
              </a:spcBef>
              <a:spcAft>
                <a:spcPct val="0"/>
              </a:spcAft>
              <a:defRPr sz="1905">
                <a:solidFill>
                  <a:schemeClr val="tx1"/>
                </a:solidFill>
                <a:latin typeface="Arial" panose="020B0604020202020204" pitchFamily="34" charset="0"/>
                <a:cs typeface="Arial" panose="020B0604020202020204" pitchFamily="34" charset="0"/>
              </a:defRPr>
            </a:lvl7pPr>
            <a:lvl8pPr marL="2332577" indent="-155505" defTabSz="715972" eaLnBrk="0" fontAlgn="base" hangingPunct="0">
              <a:spcBef>
                <a:spcPct val="0"/>
              </a:spcBef>
              <a:spcAft>
                <a:spcPct val="0"/>
              </a:spcAft>
              <a:defRPr sz="1905">
                <a:solidFill>
                  <a:schemeClr val="tx1"/>
                </a:solidFill>
                <a:latin typeface="Arial" panose="020B0604020202020204" pitchFamily="34" charset="0"/>
                <a:cs typeface="Arial" panose="020B0604020202020204" pitchFamily="34" charset="0"/>
              </a:defRPr>
            </a:lvl8pPr>
            <a:lvl9pPr marL="2643587" indent="-155505" defTabSz="715972" eaLnBrk="0" fontAlgn="base" hangingPunct="0">
              <a:spcBef>
                <a:spcPct val="0"/>
              </a:spcBef>
              <a:spcAft>
                <a:spcPct val="0"/>
              </a:spcAft>
              <a:defRPr sz="1905">
                <a:solidFill>
                  <a:schemeClr val="tx1"/>
                </a:solidFill>
                <a:latin typeface="Arial" panose="020B0604020202020204" pitchFamily="34" charset="0"/>
                <a:cs typeface="Arial" panose="020B0604020202020204" pitchFamily="34" charset="0"/>
              </a:defRPr>
            </a:lvl9pPr>
          </a:lstStyle>
          <a:p>
            <a:pPr algn="ctr" defTabSz="715972" fontAlgn="base">
              <a:spcBef>
                <a:spcPct val="0"/>
              </a:spcBef>
              <a:spcAft>
                <a:spcPct val="0"/>
              </a:spcAft>
              <a:defRPr/>
            </a:pPr>
            <a:fld id="{7D2CF4D0-22AD-4B15-B10C-AC572C8358DB}" type="slidenum">
              <a:rPr lang="en-ZA" altLang="en-US" sz="816">
                <a:solidFill>
                  <a:srgbClr val="008000"/>
                </a:solidFill>
              </a:rPr>
              <a:pPr algn="ctr" defTabSz="715972" fontAlgn="base">
                <a:spcBef>
                  <a:spcPct val="0"/>
                </a:spcBef>
                <a:spcAft>
                  <a:spcPct val="0"/>
                </a:spcAft>
                <a:defRPr/>
              </a:pPr>
              <a:t>12</a:t>
            </a:fld>
            <a:endParaRPr lang="en-ZA" altLang="en-US" sz="816" dirty="0">
              <a:solidFill>
                <a:srgbClr val="008000"/>
              </a:solidFill>
            </a:endParaRPr>
          </a:p>
        </p:txBody>
      </p:sp>
    </p:spTree>
    <p:extLst>
      <p:ext uri="{BB962C8B-B14F-4D97-AF65-F5344CB8AC3E}">
        <p14:creationId xmlns:p14="http://schemas.microsoft.com/office/powerpoint/2010/main" val="25684413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bwMode="auto">
          <a:xfrm>
            <a:off x="445008" y="76200"/>
            <a:ext cx="8229600" cy="563562"/>
          </a:xfrm>
          <a:ln/>
        </p:spPr>
        <p:style>
          <a:lnRef idx="1">
            <a:schemeClr val="accent3"/>
          </a:lnRef>
          <a:fillRef idx="2">
            <a:schemeClr val="accent3"/>
          </a:fillRef>
          <a:effectRef idx="1">
            <a:schemeClr val="accent3"/>
          </a:effectRef>
          <a:fontRef idx="minor">
            <a:schemeClr val="dk1"/>
          </a:fontRef>
        </p:style>
        <p:txBody>
          <a:bodyPr vert="horz" wrap="square" numCol="1" compatLnSpc="1">
            <a:prstTxWarp prst="textNoShape">
              <a:avLst/>
            </a:prstTxWarp>
          </a:bodyPr>
          <a:lstStyle/>
          <a:p>
            <a:pPr algn="ctr"/>
            <a:r>
              <a:rPr lang="en-US" altLang="en-US" sz="2902" b="1" cap="all" dirty="0">
                <a:solidFill>
                  <a:srgbClr val="008000"/>
                </a:solidFill>
              </a:rPr>
              <a:t>Importation of PLANTS AND PLANT products</a:t>
            </a:r>
            <a:endParaRPr lang="en-ZA" altLang="en-US" sz="2902" b="1" cap="all" dirty="0">
              <a:solidFill>
                <a:srgbClr val="008000"/>
              </a:solidFill>
            </a:endParaRPr>
          </a:p>
        </p:txBody>
      </p:sp>
      <p:sp>
        <p:nvSpPr>
          <p:cNvPr id="3" name="Content Placeholder 2"/>
          <p:cNvSpPr>
            <a:spLocks noGrp="1"/>
          </p:cNvSpPr>
          <p:nvPr>
            <p:ph idx="1"/>
          </p:nvPr>
        </p:nvSpPr>
        <p:spPr>
          <a:xfrm>
            <a:off x="445008" y="1143000"/>
            <a:ext cx="8229600" cy="5029200"/>
          </a:xfrm>
        </p:spPr>
        <p:txBody>
          <a:bodyPr/>
          <a:lstStyle/>
          <a:p>
            <a:pPr marL="0" indent="0">
              <a:buNone/>
            </a:pPr>
            <a:r>
              <a:rPr lang="en-US" sz="2400" u="sng" dirty="0"/>
              <a:t>Port of Entry Procedures</a:t>
            </a:r>
          </a:p>
          <a:p>
            <a:pPr marL="0" indent="0">
              <a:buNone/>
            </a:pPr>
            <a:endParaRPr lang="en-US" sz="2000" u="sng" dirty="0"/>
          </a:p>
          <a:p>
            <a:pPr marL="0" indent="0">
              <a:lnSpc>
                <a:spcPct val="150000"/>
              </a:lnSpc>
              <a:spcBef>
                <a:spcPct val="0"/>
              </a:spcBef>
              <a:buNone/>
              <a:defRPr/>
            </a:pPr>
            <a:r>
              <a:rPr lang="en-US" altLang="en-US" sz="2000" dirty="0">
                <a:cs typeface="Arial" charset="0"/>
              </a:rPr>
              <a:t>The following must be presented to the Executive Officer at the port of entry:</a:t>
            </a:r>
          </a:p>
          <a:p>
            <a:pPr marL="259175" indent="-259175">
              <a:lnSpc>
                <a:spcPct val="150000"/>
              </a:lnSpc>
              <a:spcBef>
                <a:spcPct val="0"/>
              </a:spcBef>
              <a:buFont typeface="Wingdings" pitchFamily="2" charset="2"/>
              <a:buChar char="Ø"/>
              <a:defRPr/>
            </a:pPr>
            <a:r>
              <a:rPr lang="en-US" altLang="en-US" sz="2000" dirty="0">
                <a:cs typeface="Arial" charset="0"/>
              </a:rPr>
              <a:t>Phytosanitary Import Permit where applicable</a:t>
            </a:r>
          </a:p>
          <a:p>
            <a:pPr marL="259175" indent="-259175">
              <a:lnSpc>
                <a:spcPct val="150000"/>
              </a:lnSpc>
              <a:spcBef>
                <a:spcPct val="0"/>
              </a:spcBef>
              <a:buFont typeface="Wingdings" pitchFamily="2" charset="2"/>
              <a:buChar char="Ø"/>
              <a:defRPr/>
            </a:pPr>
            <a:r>
              <a:rPr lang="en-US" altLang="en-US" sz="2000" dirty="0">
                <a:cs typeface="Arial" charset="0"/>
              </a:rPr>
              <a:t>Original Phytosanitary Certificate where applicable</a:t>
            </a:r>
          </a:p>
          <a:p>
            <a:pPr marL="259175" indent="-259175">
              <a:lnSpc>
                <a:spcPct val="150000"/>
              </a:lnSpc>
              <a:spcBef>
                <a:spcPct val="0"/>
              </a:spcBef>
              <a:buFont typeface="Wingdings" pitchFamily="2" charset="2"/>
              <a:buChar char="Ø"/>
              <a:defRPr/>
            </a:pPr>
            <a:r>
              <a:rPr lang="en-US" altLang="en-US" sz="2000" dirty="0">
                <a:cs typeface="Arial" charset="0"/>
              </a:rPr>
              <a:t>Any other documentation specified e.g.: The Customs Declaration Form (SAD 500), packing list etc…</a:t>
            </a:r>
            <a:endParaRPr lang="en-US" sz="2000" dirty="0"/>
          </a:p>
          <a:p>
            <a:endParaRPr lang="en-US" sz="1400" dirty="0"/>
          </a:p>
          <a:p>
            <a:pPr marL="0" indent="0">
              <a:buNone/>
            </a:pPr>
            <a:endParaRPr lang="en-US" sz="1400" u="sng" dirty="0"/>
          </a:p>
        </p:txBody>
      </p:sp>
    </p:spTree>
    <p:extLst>
      <p:ext uri="{BB962C8B-B14F-4D97-AF65-F5344CB8AC3E}">
        <p14:creationId xmlns:p14="http://schemas.microsoft.com/office/powerpoint/2010/main" val="2993096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9841" y="12416"/>
            <a:ext cx="3868340" cy="444785"/>
          </a:xfrm>
        </p:spPr>
        <p:style>
          <a:lnRef idx="1">
            <a:schemeClr val="accent3"/>
          </a:lnRef>
          <a:fillRef idx="2">
            <a:schemeClr val="accent3"/>
          </a:fillRef>
          <a:effectRef idx="1">
            <a:schemeClr val="accent3"/>
          </a:effectRef>
          <a:fontRef idx="minor">
            <a:schemeClr val="dk1"/>
          </a:fontRef>
        </p:style>
        <p:txBody>
          <a:bodyPr>
            <a:normAutofit fontScale="90000"/>
          </a:bodyPr>
          <a:lstStyle/>
          <a:p>
            <a:pPr algn="ctr"/>
            <a:r>
              <a:rPr lang="en-US" sz="2700" b="1" dirty="0">
                <a:solidFill>
                  <a:srgbClr val="008000"/>
                </a:solidFill>
              </a:rPr>
              <a:t>CHALLENGES</a:t>
            </a:r>
          </a:p>
        </p:txBody>
      </p:sp>
      <p:sp>
        <p:nvSpPr>
          <p:cNvPr id="5" name="Content Placeholder 4"/>
          <p:cNvSpPr>
            <a:spLocks noGrp="1"/>
          </p:cNvSpPr>
          <p:nvPr>
            <p:ph sz="half" idx="2"/>
          </p:nvPr>
        </p:nvSpPr>
        <p:spPr>
          <a:xfrm>
            <a:off x="629841" y="577596"/>
            <a:ext cx="3868340" cy="4572000"/>
          </a:xfrm>
        </p:spPr>
        <p:txBody>
          <a:bodyPr>
            <a:normAutofit/>
          </a:bodyPr>
          <a:lstStyle/>
          <a:p>
            <a:pPr marL="385763" indent="-385763">
              <a:buFont typeface="+mj-lt"/>
              <a:buAutoNum type="arabicPeriod"/>
            </a:pPr>
            <a:r>
              <a:rPr lang="en-US" sz="1800" dirty="0"/>
              <a:t>Incomplete applications</a:t>
            </a:r>
          </a:p>
          <a:p>
            <a:pPr marL="385763" indent="-385763">
              <a:buFont typeface="+mj-lt"/>
              <a:buAutoNum type="arabicPeriod"/>
            </a:pPr>
            <a:r>
              <a:rPr lang="en-US" sz="1800" dirty="0"/>
              <a:t>Unsigned applications</a:t>
            </a:r>
          </a:p>
          <a:p>
            <a:pPr marL="385763" indent="-385763">
              <a:buFont typeface="+mj-lt"/>
              <a:buAutoNum type="arabicPeriod"/>
            </a:pPr>
            <a:r>
              <a:rPr lang="en-US" sz="1800" dirty="0"/>
              <a:t>Incorrect payment</a:t>
            </a:r>
          </a:p>
          <a:p>
            <a:pPr marL="385763" indent="-385763">
              <a:buFont typeface="+mj-lt"/>
              <a:buAutoNum type="arabicPeriod"/>
            </a:pPr>
            <a:r>
              <a:rPr lang="en-US" sz="1800" dirty="0"/>
              <a:t>Incorrect company name</a:t>
            </a:r>
          </a:p>
          <a:p>
            <a:pPr marL="385763" indent="-385763">
              <a:buFont typeface="+mj-lt"/>
              <a:buAutoNum type="arabicPeriod"/>
            </a:pPr>
            <a:r>
              <a:rPr lang="en-US" sz="1800" dirty="0"/>
              <a:t>Incorrect info with enquiries</a:t>
            </a:r>
          </a:p>
          <a:p>
            <a:pPr marL="385763" indent="-385763">
              <a:buFont typeface="+mj-lt"/>
              <a:buAutoNum type="arabicPeriod"/>
            </a:pPr>
            <a:r>
              <a:rPr lang="en-US" sz="1800" dirty="0"/>
              <a:t>Incorrect email address</a:t>
            </a:r>
          </a:p>
          <a:p>
            <a:pPr marL="385763" indent="-385763">
              <a:buFont typeface="+mj-lt"/>
              <a:buAutoNum type="arabicPeriod"/>
            </a:pPr>
            <a:r>
              <a:rPr lang="en-US" sz="1800" dirty="0"/>
              <a:t>Delays from post office</a:t>
            </a:r>
          </a:p>
          <a:p>
            <a:pPr marL="385763" indent="-385763">
              <a:buFont typeface="+mj-lt"/>
              <a:buAutoNum type="arabicPeriod"/>
            </a:pPr>
            <a:r>
              <a:rPr lang="en-US" sz="1800" dirty="0"/>
              <a:t>Delayed enquiries</a:t>
            </a:r>
          </a:p>
          <a:p>
            <a:pPr marL="385763" indent="-385763">
              <a:buFont typeface="+mj-lt"/>
              <a:buAutoNum type="arabicPeriod"/>
            </a:pPr>
            <a:r>
              <a:rPr lang="en-US" sz="1800" dirty="0"/>
              <a:t>Late / Emergency applications</a:t>
            </a:r>
            <a:endParaRPr lang="en-US" dirty="0"/>
          </a:p>
          <a:p>
            <a:pPr marL="385763" indent="-385763">
              <a:buFont typeface="+mj-lt"/>
              <a:buAutoNum type="arabicPeriod"/>
            </a:pPr>
            <a:r>
              <a:rPr lang="en-US" sz="1800" dirty="0"/>
              <a:t>Renewal applications</a:t>
            </a:r>
          </a:p>
        </p:txBody>
      </p:sp>
      <p:sp>
        <p:nvSpPr>
          <p:cNvPr id="7" name="Content Placeholder 6"/>
          <p:cNvSpPr>
            <a:spLocks noGrp="1"/>
          </p:cNvSpPr>
          <p:nvPr>
            <p:ph sz="quarter" idx="4"/>
          </p:nvPr>
        </p:nvSpPr>
        <p:spPr>
          <a:xfrm>
            <a:off x="4635246" y="556260"/>
            <a:ext cx="3887391" cy="4983480"/>
          </a:xfrm>
        </p:spPr>
        <p:txBody>
          <a:bodyPr/>
          <a:lstStyle/>
          <a:p>
            <a:pPr>
              <a:buFont typeface="+mj-lt"/>
              <a:buAutoNum type="arabicPeriod"/>
            </a:pPr>
            <a:r>
              <a:rPr lang="en-US" sz="1500" dirty="0"/>
              <a:t>Complete as per application form, ask for clarity where necessary</a:t>
            </a:r>
          </a:p>
          <a:p>
            <a:pPr>
              <a:buFont typeface="+mj-lt"/>
              <a:buAutoNum type="arabicPeriod"/>
            </a:pPr>
            <a:r>
              <a:rPr lang="en-US" sz="1500" dirty="0"/>
              <a:t>Please sign and date application</a:t>
            </a:r>
          </a:p>
          <a:p>
            <a:pPr>
              <a:buFont typeface="+mj-lt"/>
              <a:buAutoNum type="arabicPeriod"/>
            </a:pPr>
            <a:r>
              <a:rPr lang="en-US" sz="1500" dirty="0"/>
              <a:t>Enquire and ensure correct payment is made  and sent with application form</a:t>
            </a:r>
          </a:p>
          <a:p>
            <a:pPr>
              <a:buFont typeface="+mj-lt"/>
              <a:buAutoNum type="arabicPeriod"/>
            </a:pPr>
            <a:r>
              <a:rPr lang="en-US" sz="1500" dirty="0"/>
              <a:t>Company name cannot be amended, Use correct name or pay &amp;  apply for a new permit</a:t>
            </a:r>
          </a:p>
          <a:p>
            <a:pPr>
              <a:buFont typeface="+mj-lt"/>
              <a:buAutoNum type="arabicPeriod"/>
            </a:pPr>
            <a:r>
              <a:rPr lang="en-US" sz="1500" dirty="0"/>
              <a:t>Please follow up with correct details</a:t>
            </a:r>
          </a:p>
          <a:p>
            <a:pPr>
              <a:buFont typeface="+mj-lt"/>
              <a:buAutoNum type="arabicPeriod"/>
            </a:pPr>
            <a:r>
              <a:rPr lang="en-US" sz="1500" dirty="0"/>
              <a:t>Please ensure email address on application is valid</a:t>
            </a:r>
          </a:p>
          <a:p>
            <a:pPr>
              <a:buFont typeface="+mj-lt"/>
              <a:buAutoNum type="arabicPeriod"/>
            </a:pPr>
            <a:r>
              <a:rPr lang="en-US" sz="1500" dirty="0"/>
              <a:t>Use a Courier company</a:t>
            </a:r>
          </a:p>
          <a:p>
            <a:pPr>
              <a:buFont typeface="+mj-lt"/>
              <a:buAutoNum type="arabicPeriod"/>
            </a:pPr>
            <a:r>
              <a:rPr lang="en-US" sz="1500" dirty="0"/>
              <a:t>Follow up</a:t>
            </a:r>
          </a:p>
          <a:p>
            <a:pPr>
              <a:buFont typeface="+mj-lt"/>
              <a:buAutoNum type="arabicPeriod"/>
            </a:pPr>
            <a:r>
              <a:rPr lang="en-US" sz="1500" dirty="0"/>
              <a:t>APPLY WELL IN ADVANCE TO IMPORTATION</a:t>
            </a:r>
          </a:p>
          <a:p>
            <a:pPr>
              <a:buFont typeface="+mj-lt"/>
              <a:buAutoNum type="arabicPeriod"/>
            </a:pPr>
            <a:r>
              <a:rPr lang="en-US" sz="1500" dirty="0"/>
              <a:t>Are regarded as new application due to the permit has expired- normal application process to be followed</a:t>
            </a:r>
          </a:p>
          <a:p>
            <a:pPr marL="0" indent="0">
              <a:buNone/>
            </a:pPr>
            <a:endParaRPr lang="en-US" sz="1500" dirty="0"/>
          </a:p>
          <a:p>
            <a:pPr>
              <a:buFont typeface="+mj-lt"/>
              <a:buAutoNum type="arabicPeriod"/>
            </a:pPr>
            <a:endParaRPr lang="en-US" sz="1500" dirty="0"/>
          </a:p>
          <a:p>
            <a:endParaRPr lang="en-US" dirty="0"/>
          </a:p>
        </p:txBody>
      </p:sp>
      <p:sp>
        <p:nvSpPr>
          <p:cNvPr id="4" name="Slide Number Placeholder 3"/>
          <p:cNvSpPr>
            <a:spLocks noGrp="1"/>
          </p:cNvSpPr>
          <p:nvPr>
            <p:ph type="sldNum" sz="quarter" idx="4294967295"/>
          </p:nvPr>
        </p:nvSpPr>
        <p:spPr>
          <a:xfrm>
            <a:off x="8835628" y="5470922"/>
            <a:ext cx="308372" cy="171450"/>
          </a:xfrm>
        </p:spPr>
        <p:txBody>
          <a:bodyPr/>
          <a:lstStyle/>
          <a:p>
            <a:pPr defTabSz="685800">
              <a:defRPr/>
            </a:pPr>
            <a:fld id="{866AE45E-151F-4E44-88CC-EA94CEDD999E}" type="slidenum">
              <a:rPr lang="en-ZA" altLang="en-US" sz="900">
                <a:solidFill>
                  <a:prstClr val="black">
                    <a:tint val="75000"/>
                  </a:prstClr>
                </a:solidFill>
                <a:latin typeface="Calibri" panose="020F0502020204030204"/>
              </a:rPr>
              <a:pPr defTabSz="685800">
                <a:defRPr/>
              </a:pPr>
              <a:t>14</a:t>
            </a:fld>
            <a:endParaRPr lang="en-ZA" altLang="en-US" sz="900">
              <a:solidFill>
                <a:prstClr val="black">
                  <a:tint val="75000"/>
                </a:prstClr>
              </a:solidFill>
              <a:latin typeface="Calibri" panose="020F0502020204030204"/>
            </a:endParaRPr>
          </a:p>
        </p:txBody>
      </p:sp>
      <p:sp>
        <p:nvSpPr>
          <p:cNvPr id="8" name="Title 1"/>
          <p:cNvSpPr txBox="1">
            <a:spLocks/>
          </p:cNvSpPr>
          <p:nvPr/>
        </p:nvSpPr>
        <p:spPr>
          <a:xfrm>
            <a:off x="4598670" y="12417"/>
            <a:ext cx="3999309" cy="444784"/>
          </a:xfrm>
          <a:prstGeom prst="rect">
            <a:avLst/>
          </a:prstGeom>
        </p:spPr>
        <p:style>
          <a:lnRef idx="1">
            <a:schemeClr val="accent3"/>
          </a:lnRef>
          <a:fillRef idx="2">
            <a:schemeClr val="accent3"/>
          </a:fillRef>
          <a:effectRef idx="1">
            <a:schemeClr val="accent3"/>
          </a:effectRef>
          <a:fontRef idx="minor">
            <a:schemeClr val="dk1"/>
          </a:fontRef>
        </p:style>
        <p:txBody>
          <a:bodyPr vert="horz" lIns="68580" tIns="34290" rIns="68580" bIns="34290" rtlCol="0" anchor="ctr">
            <a:norm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685800">
              <a:defRPr/>
            </a:pPr>
            <a:r>
              <a:rPr lang="en-US" sz="2400" b="1" dirty="0">
                <a:solidFill>
                  <a:srgbClr val="008000"/>
                </a:solidFill>
                <a:latin typeface="Calibri" panose="020F0502020204030204"/>
              </a:rPr>
              <a:t>RECOMMENDATIONS</a:t>
            </a:r>
          </a:p>
        </p:txBody>
      </p:sp>
    </p:spTree>
    <p:extLst>
      <p:ext uri="{BB962C8B-B14F-4D97-AF65-F5344CB8AC3E}">
        <p14:creationId xmlns:p14="http://schemas.microsoft.com/office/powerpoint/2010/main" val="42141997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bwMode="auto">
          <a:xfrm>
            <a:off x="627017" y="283412"/>
            <a:ext cx="7854532" cy="554788"/>
          </a:xfrm>
        </p:spPr>
        <p:style>
          <a:lnRef idx="1">
            <a:schemeClr val="accent3"/>
          </a:lnRef>
          <a:fillRef idx="2">
            <a:schemeClr val="accent3"/>
          </a:fillRef>
          <a:effectRef idx="1">
            <a:schemeClr val="accent3"/>
          </a:effectRef>
          <a:fontRef idx="minor">
            <a:schemeClr val="dk1"/>
          </a:fontRef>
        </p:style>
        <p:txBody>
          <a:bodyPr vert="horz" wrap="square" numCol="1" compatLnSpc="1">
            <a:prstTxWarp prst="textNoShape">
              <a:avLst/>
            </a:prstTxWarp>
          </a:bodyPr>
          <a:lstStyle/>
          <a:p>
            <a:pPr algn="ctr"/>
            <a:r>
              <a:rPr lang="en-US" altLang="en-US" sz="2400" b="1" cap="all" dirty="0">
                <a:solidFill>
                  <a:srgbClr val="008000"/>
                </a:solidFill>
              </a:rPr>
              <a:t>CONTACT Information</a:t>
            </a:r>
          </a:p>
        </p:txBody>
      </p:sp>
      <p:sp>
        <p:nvSpPr>
          <p:cNvPr id="7" name="Content Placeholder 2"/>
          <p:cNvSpPr>
            <a:spLocks noGrp="1"/>
          </p:cNvSpPr>
          <p:nvPr>
            <p:ph idx="1"/>
          </p:nvPr>
        </p:nvSpPr>
        <p:spPr bwMode="auto">
          <a:xfrm>
            <a:off x="627017" y="1861545"/>
            <a:ext cx="7854532" cy="337982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marL="0" indent="0" algn="just">
              <a:lnSpc>
                <a:spcPct val="150000"/>
              </a:lnSpc>
              <a:spcBef>
                <a:spcPct val="0"/>
              </a:spcBef>
            </a:pPr>
            <a:endParaRPr lang="en-US" altLang="en-US" sz="1361" dirty="0"/>
          </a:p>
          <a:p>
            <a:pPr marL="0" indent="0" algn="just">
              <a:lnSpc>
                <a:spcPct val="150000"/>
              </a:lnSpc>
              <a:spcBef>
                <a:spcPct val="0"/>
              </a:spcBef>
            </a:pPr>
            <a:endParaRPr lang="en-US" altLang="en-US" sz="1361" dirty="0"/>
          </a:p>
          <a:p>
            <a:pPr marL="0" indent="0" algn="just">
              <a:lnSpc>
                <a:spcPct val="150000"/>
              </a:lnSpc>
              <a:spcBef>
                <a:spcPct val="0"/>
              </a:spcBef>
            </a:pPr>
            <a:endParaRPr lang="en-US" altLang="en-US" sz="1361" dirty="0"/>
          </a:p>
          <a:p>
            <a:pPr marL="0" indent="0" algn="just">
              <a:lnSpc>
                <a:spcPct val="150000"/>
              </a:lnSpc>
              <a:spcBef>
                <a:spcPct val="0"/>
              </a:spcBef>
            </a:pPr>
            <a:endParaRPr lang="en-US" altLang="en-US" sz="1361" dirty="0"/>
          </a:p>
          <a:p>
            <a:pPr marL="0" indent="0" algn="just">
              <a:lnSpc>
                <a:spcPct val="150000"/>
              </a:lnSpc>
              <a:spcBef>
                <a:spcPct val="0"/>
              </a:spcBef>
            </a:pPr>
            <a:endParaRPr lang="en-US" altLang="en-US" sz="1361" dirty="0"/>
          </a:p>
          <a:p>
            <a:pPr marL="0" indent="0" algn="just">
              <a:lnSpc>
                <a:spcPct val="150000"/>
              </a:lnSpc>
              <a:spcBef>
                <a:spcPct val="0"/>
              </a:spcBef>
            </a:pPr>
            <a:endParaRPr lang="en-US" altLang="en-US" sz="1361" dirty="0"/>
          </a:p>
          <a:p>
            <a:pPr marL="0" indent="0" algn="just">
              <a:lnSpc>
                <a:spcPct val="150000"/>
              </a:lnSpc>
              <a:spcBef>
                <a:spcPct val="0"/>
              </a:spcBef>
            </a:pPr>
            <a:endParaRPr lang="en-US" altLang="en-US" sz="1361" dirty="0"/>
          </a:p>
          <a:p>
            <a:pPr algn="just">
              <a:lnSpc>
                <a:spcPct val="150000"/>
              </a:lnSpc>
              <a:spcBef>
                <a:spcPct val="0"/>
              </a:spcBef>
              <a:buFont typeface="Wingdings" pitchFamily="2" charset="2"/>
              <a:buChar char="Ø"/>
            </a:pPr>
            <a:endParaRPr lang="en-US" altLang="en-US" sz="1361" dirty="0"/>
          </a:p>
          <a:p>
            <a:pPr marL="0" indent="0" algn="just">
              <a:lnSpc>
                <a:spcPct val="150000"/>
              </a:lnSpc>
              <a:spcBef>
                <a:spcPct val="0"/>
              </a:spcBef>
            </a:pPr>
            <a:endParaRPr lang="en-US" altLang="en-US" sz="1361" dirty="0"/>
          </a:p>
          <a:p>
            <a:pPr>
              <a:lnSpc>
                <a:spcPct val="150000"/>
              </a:lnSpc>
              <a:spcBef>
                <a:spcPct val="0"/>
              </a:spcBef>
            </a:pPr>
            <a:endParaRPr lang="en-US" altLang="en-US" dirty="0"/>
          </a:p>
        </p:txBody>
      </p:sp>
      <p:graphicFrame>
        <p:nvGraphicFramePr>
          <p:cNvPr id="6" name="Table 5"/>
          <p:cNvGraphicFramePr>
            <a:graphicFrameLocks noGrp="1"/>
          </p:cNvGraphicFramePr>
          <p:nvPr>
            <p:extLst>
              <p:ext uri="{D42A27DB-BD31-4B8C-83A1-F6EECF244321}">
                <p14:modId xmlns:p14="http://schemas.microsoft.com/office/powerpoint/2010/main" val="2598559751"/>
              </p:ext>
            </p:extLst>
          </p:nvPr>
        </p:nvGraphicFramePr>
        <p:xfrm>
          <a:off x="627016" y="1116378"/>
          <a:ext cx="7983584" cy="3079847"/>
        </p:xfrm>
        <a:graphic>
          <a:graphicData uri="http://schemas.openxmlformats.org/drawingml/2006/table">
            <a:tbl>
              <a:tblPr firstRow="1" bandRow="1">
                <a:tableStyleId>{5C22544A-7EE6-4342-B048-85BDC9FD1C3A}</a:tableStyleId>
              </a:tblPr>
              <a:tblGrid>
                <a:gridCol w="1608788">
                  <a:extLst>
                    <a:ext uri="{9D8B030D-6E8A-4147-A177-3AD203B41FA5}">
                      <a16:colId xmlns:a16="http://schemas.microsoft.com/office/drawing/2014/main" val="2728695552"/>
                    </a:ext>
                  </a:extLst>
                </a:gridCol>
                <a:gridCol w="1664119">
                  <a:extLst>
                    <a:ext uri="{9D8B030D-6E8A-4147-A177-3AD203B41FA5}">
                      <a16:colId xmlns:a16="http://schemas.microsoft.com/office/drawing/2014/main" val="1345026405"/>
                    </a:ext>
                  </a:extLst>
                </a:gridCol>
                <a:gridCol w="1666317">
                  <a:extLst>
                    <a:ext uri="{9D8B030D-6E8A-4147-A177-3AD203B41FA5}">
                      <a16:colId xmlns:a16="http://schemas.microsoft.com/office/drawing/2014/main" val="2907362407"/>
                    </a:ext>
                  </a:extLst>
                </a:gridCol>
                <a:gridCol w="3044360">
                  <a:extLst>
                    <a:ext uri="{9D8B030D-6E8A-4147-A177-3AD203B41FA5}">
                      <a16:colId xmlns:a16="http://schemas.microsoft.com/office/drawing/2014/main" val="1139803915"/>
                    </a:ext>
                  </a:extLst>
                </a:gridCol>
              </a:tblGrid>
              <a:tr h="716933">
                <a:tc>
                  <a:txBody>
                    <a:bodyPr/>
                    <a:lstStyle/>
                    <a:p>
                      <a:r>
                        <a:rPr lang="en-US" sz="1600" dirty="0"/>
                        <a:t>NAME</a:t>
                      </a:r>
                    </a:p>
                  </a:txBody>
                  <a:tcPr marL="62201" marR="62201" marT="31101" marB="31101"/>
                </a:tc>
                <a:tc>
                  <a:txBody>
                    <a:bodyPr/>
                    <a:lstStyle/>
                    <a:p>
                      <a:r>
                        <a:rPr lang="en-US" sz="1600" dirty="0"/>
                        <a:t>DESIGNATION</a:t>
                      </a:r>
                    </a:p>
                  </a:txBody>
                  <a:tcPr marL="62201" marR="62201" marT="31101" marB="31101"/>
                </a:tc>
                <a:tc>
                  <a:txBody>
                    <a:bodyPr/>
                    <a:lstStyle/>
                    <a:p>
                      <a:r>
                        <a:rPr lang="en-US" sz="1600" dirty="0"/>
                        <a:t>CONTACT</a:t>
                      </a:r>
                    </a:p>
                  </a:txBody>
                  <a:tcPr marL="62201" marR="62201" marT="31101" marB="31101"/>
                </a:tc>
                <a:tc>
                  <a:txBody>
                    <a:bodyPr/>
                    <a:lstStyle/>
                    <a:p>
                      <a:r>
                        <a:rPr lang="en-US" sz="1600" dirty="0"/>
                        <a:t>E-MAIL</a:t>
                      </a:r>
                    </a:p>
                  </a:txBody>
                  <a:tcPr marL="62201" marR="62201" marT="31101" marB="31101"/>
                </a:tc>
                <a:extLst>
                  <a:ext uri="{0D108BD9-81ED-4DB2-BD59-A6C34878D82A}">
                    <a16:rowId xmlns:a16="http://schemas.microsoft.com/office/drawing/2014/main" val="3639863652"/>
                  </a:ext>
                </a:extLst>
              </a:tr>
              <a:tr h="1100355">
                <a:tc>
                  <a:txBody>
                    <a:bodyPr/>
                    <a:lstStyle/>
                    <a:p>
                      <a:r>
                        <a:rPr lang="en-US" sz="1600" dirty="0"/>
                        <a:t>Ms. Christina</a:t>
                      </a:r>
                      <a:r>
                        <a:rPr lang="en-US" sz="1600" baseline="0" dirty="0"/>
                        <a:t> Makgoba</a:t>
                      </a:r>
                      <a:endParaRPr lang="en-US" sz="1600" dirty="0"/>
                    </a:p>
                  </a:txBody>
                  <a:tcPr marL="62201" marR="62201" marT="31101" marB="31101"/>
                </a:tc>
                <a:tc>
                  <a:txBody>
                    <a:bodyPr/>
                    <a:lstStyle/>
                    <a:p>
                      <a:r>
                        <a:rPr lang="en-US" sz="1600" dirty="0"/>
                        <a:t>Chief Plant Health Officer</a:t>
                      </a:r>
                    </a:p>
                  </a:txBody>
                  <a:tcPr marL="62201" marR="62201" marT="31101" marB="31101"/>
                </a:tc>
                <a:tc>
                  <a:txBody>
                    <a:bodyPr/>
                    <a:lstStyle/>
                    <a:p>
                      <a:r>
                        <a:rPr lang="en-US" sz="1600" dirty="0"/>
                        <a:t>012 319 6102</a:t>
                      </a:r>
                    </a:p>
                    <a:p>
                      <a:r>
                        <a:rPr lang="en-US" sz="1600" dirty="0"/>
                        <a:t>060 9733481</a:t>
                      </a:r>
                    </a:p>
                  </a:txBody>
                  <a:tcPr marL="62201" marR="62201" marT="31101" marB="31101"/>
                </a:tc>
                <a:tc>
                  <a:txBody>
                    <a:bodyPr/>
                    <a:lstStyle/>
                    <a:p>
                      <a:r>
                        <a:rPr lang="en-US" sz="1600" dirty="0"/>
                        <a:t>PlantHealthPermits@Dalrrd.gov.za</a:t>
                      </a:r>
                    </a:p>
                  </a:txBody>
                  <a:tcPr marL="62201" marR="62201" marT="31101" marB="31101"/>
                </a:tc>
                <a:extLst>
                  <a:ext uri="{0D108BD9-81ED-4DB2-BD59-A6C34878D82A}">
                    <a16:rowId xmlns:a16="http://schemas.microsoft.com/office/drawing/2014/main" val="1542915593"/>
                  </a:ext>
                </a:extLst>
              </a:tr>
              <a:tr h="1262559">
                <a:tc>
                  <a:txBody>
                    <a:bodyPr/>
                    <a:lstStyle/>
                    <a:p>
                      <a:r>
                        <a:rPr lang="en-US" sz="1600" dirty="0"/>
                        <a:t>Ms. Nokuthula Cele</a:t>
                      </a:r>
                    </a:p>
                  </a:txBody>
                  <a:tcPr marL="62201" marR="62201" marT="31101" marB="31101"/>
                </a:tc>
                <a:tc>
                  <a:txBody>
                    <a:bodyPr/>
                    <a:lstStyle/>
                    <a:p>
                      <a:r>
                        <a:rPr lang="en-US" sz="1600" dirty="0"/>
                        <a:t>Deputy Director- Regulatory Service Desk</a:t>
                      </a:r>
                    </a:p>
                  </a:txBody>
                  <a:tcPr marL="62201" marR="62201" marT="31101" marB="31101"/>
                </a:tc>
                <a:tc>
                  <a:txBody>
                    <a:bodyPr/>
                    <a:lstStyle/>
                    <a:p>
                      <a:r>
                        <a:rPr lang="en-US" sz="1600" dirty="0"/>
                        <a:t>012 319 6313</a:t>
                      </a:r>
                    </a:p>
                    <a:p>
                      <a:r>
                        <a:rPr lang="en-US" sz="1600" dirty="0"/>
                        <a:t>060 973 4078</a:t>
                      </a:r>
                    </a:p>
                  </a:txBody>
                  <a:tcPr marL="62201" marR="62201" marT="31101" marB="31101"/>
                </a:tc>
                <a:tc>
                  <a:txBody>
                    <a:bodyPr/>
                    <a:lstStyle/>
                    <a:p>
                      <a:r>
                        <a:rPr lang="en-US" sz="1600" dirty="0"/>
                        <a:t>ThuleN@Dalrrd.gov.za</a:t>
                      </a:r>
                    </a:p>
                  </a:txBody>
                  <a:tcPr marL="62201" marR="62201" marT="31101" marB="31101"/>
                </a:tc>
                <a:extLst>
                  <a:ext uri="{0D108BD9-81ED-4DB2-BD59-A6C34878D82A}">
                    <a16:rowId xmlns:a16="http://schemas.microsoft.com/office/drawing/2014/main" val="3003887335"/>
                  </a:ext>
                </a:extLst>
              </a:tr>
            </a:tbl>
          </a:graphicData>
        </a:graphic>
      </p:graphicFrame>
      <p:sp>
        <p:nvSpPr>
          <p:cNvPr id="2" name="Rectangle 1"/>
          <p:cNvSpPr/>
          <p:nvPr/>
        </p:nvSpPr>
        <p:spPr>
          <a:xfrm>
            <a:off x="3124200" y="4800600"/>
            <a:ext cx="2373920" cy="692497"/>
          </a:xfrm>
          <a:prstGeom prst="rect">
            <a:avLst/>
          </a:prstGeom>
          <a:noFill/>
        </p:spPr>
        <p:txBody>
          <a:bodyPr wrap="none" lIns="68580" tIns="34290" rIns="68580" bIns="34290">
            <a:spAutoFit/>
          </a:bodyPr>
          <a:lstStyle/>
          <a:p>
            <a:pPr algn="ctr" defTabSz="685800">
              <a:defRPr/>
            </a:pPr>
            <a:r>
              <a:rPr lang="en-US" sz="4050" b="1" dirty="0">
                <a:ln w="12700">
                  <a:solidFill>
                    <a:srgbClr val="9BBB59">
                      <a:lumMod val="50000"/>
                    </a:srgbClr>
                  </a:solidFill>
                  <a:prstDash val="solid"/>
                </a:ln>
                <a:pattFill prst="narHorz">
                  <a:fgClr>
                    <a:srgbClr val="9BBB59"/>
                  </a:fgClr>
                  <a:bgClr>
                    <a:srgbClr val="9BBB59">
                      <a:lumMod val="40000"/>
                      <a:lumOff val="60000"/>
                    </a:srgbClr>
                  </a:bgClr>
                </a:pattFill>
                <a:effectLst>
                  <a:innerShdw blurRad="177800">
                    <a:srgbClr val="9BBB59">
                      <a:lumMod val="50000"/>
                    </a:srgbClr>
                  </a:innerShdw>
                </a:effectLst>
                <a:latin typeface="Calibri"/>
              </a:rPr>
              <a:t>Thank you</a:t>
            </a:r>
          </a:p>
        </p:txBody>
      </p:sp>
    </p:spTree>
    <p:extLst>
      <p:ext uri="{BB962C8B-B14F-4D97-AF65-F5344CB8AC3E}">
        <p14:creationId xmlns:p14="http://schemas.microsoft.com/office/powerpoint/2010/main" val="2739571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639761"/>
          </a:xfrm>
          <a:ln/>
        </p:spPr>
        <p:style>
          <a:lnRef idx="1">
            <a:schemeClr val="accent3"/>
          </a:lnRef>
          <a:fillRef idx="2">
            <a:schemeClr val="accent3"/>
          </a:fillRef>
          <a:effectRef idx="1">
            <a:schemeClr val="accent3"/>
          </a:effectRef>
          <a:fontRef idx="minor">
            <a:schemeClr val="dk1"/>
          </a:fontRef>
        </p:style>
        <p:txBody>
          <a:bodyPr>
            <a:normAutofit/>
          </a:bodyPr>
          <a:lstStyle/>
          <a:p>
            <a:pPr algn="l"/>
            <a:r>
              <a:rPr lang="en-US" sz="2800" b="1" dirty="0">
                <a:solidFill>
                  <a:srgbClr val="006600"/>
                </a:solidFill>
                <a:cs typeface="Arial" panose="020B0604020202020204" pitchFamily="34" charset="0"/>
              </a:rPr>
              <a:t>PRESENTATION OUTLINE</a:t>
            </a:r>
          </a:p>
        </p:txBody>
      </p:sp>
      <p:sp>
        <p:nvSpPr>
          <p:cNvPr id="3" name="Content Placeholder 2"/>
          <p:cNvSpPr>
            <a:spLocks noGrp="1"/>
          </p:cNvSpPr>
          <p:nvPr>
            <p:ph idx="1"/>
          </p:nvPr>
        </p:nvSpPr>
        <p:spPr>
          <a:xfrm>
            <a:off x="457200" y="1219200"/>
            <a:ext cx="8229600" cy="4419601"/>
          </a:xfrm>
          <a:ln>
            <a:solidFill>
              <a:srgbClr val="00B050"/>
            </a:solidFill>
          </a:ln>
        </p:spPr>
        <p:txBody>
          <a:bodyPr>
            <a:normAutofit/>
          </a:bodyPr>
          <a:lstStyle/>
          <a:p>
            <a:pPr>
              <a:buFont typeface="Wingdings" panose="05000000000000000000" pitchFamily="2" charset="2"/>
              <a:buChar char="q"/>
            </a:pPr>
            <a:r>
              <a:rPr lang="en-US" sz="2400" dirty="0">
                <a:cs typeface="Arial" panose="020B0604020202020204" pitchFamily="34" charset="0"/>
              </a:rPr>
              <a:t>Introduction </a:t>
            </a:r>
          </a:p>
          <a:p>
            <a:pPr>
              <a:buFont typeface="Wingdings" panose="05000000000000000000" pitchFamily="2" charset="2"/>
              <a:buChar char="q"/>
            </a:pPr>
            <a:r>
              <a:rPr lang="en-US" sz="2400" dirty="0">
                <a:cs typeface="Arial" panose="020B0604020202020204" pitchFamily="34" charset="0"/>
              </a:rPr>
              <a:t>Legislative Framework</a:t>
            </a:r>
          </a:p>
          <a:p>
            <a:pPr>
              <a:buFont typeface="Wingdings" panose="05000000000000000000" pitchFamily="2" charset="2"/>
              <a:buChar char="q"/>
            </a:pPr>
            <a:r>
              <a:rPr lang="en-US" sz="2400" dirty="0">
                <a:cs typeface="Arial" panose="020B0604020202020204" pitchFamily="34" charset="0"/>
              </a:rPr>
              <a:t>General Import procedures</a:t>
            </a:r>
          </a:p>
          <a:p>
            <a:pPr>
              <a:buFont typeface="Wingdings" panose="05000000000000000000" pitchFamily="2" charset="2"/>
              <a:buChar char="q"/>
            </a:pPr>
            <a:r>
              <a:rPr lang="en-US" sz="2400" dirty="0">
                <a:cs typeface="Arial" panose="020B0604020202020204" pitchFamily="34" charset="0"/>
              </a:rPr>
              <a:t>Application form and tariffs</a:t>
            </a:r>
          </a:p>
          <a:p>
            <a:pPr>
              <a:buFont typeface="Wingdings" panose="05000000000000000000" pitchFamily="2" charset="2"/>
              <a:buChar char="q"/>
            </a:pPr>
            <a:r>
              <a:rPr lang="en-US" sz="2400" dirty="0">
                <a:cs typeface="Arial" panose="020B0604020202020204" pitchFamily="34" charset="0"/>
              </a:rPr>
              <a:t>Port of Entry procedures</a:t>
            </a:r>
          </a:p>
          <a:p>
            <a:pPr>
              <a:buFont typeface="Wingdings" panose="05000000000000000000" pitchFamily="2" charset="2"/>
              <a:buChar char="q"/>
            </a:pPr>
            <a:r>
              <a:rPr lang="en-US" sz="2400" dirty="0">
                <a:cs typeface="Arial" panose="020B0604020202020204" pitchFamily="34" charset="0"/>
              </a:rPr>
              <a:t>Challenges and Recommendations</a:t>
            </a:r>
          </a:p>
          <a:p>
            <a:pPr>
              <a:buFont typeface="Wingdings" panose="05000000000000000000" pitchFamily="2" charset="2"/>
              <a:buChar char="q"/>
            </a:pPr>
            <a:r>
              <a:rPr lang="en-US" sz="2400" dirty="0">
                <a:cs typeface="Arial" panose="020B0604020202020204" pitchFamily="34" charset="0"/>
              </a:rPr>
              <a:t>Contact Information</a:t>
            </a:r>
          </a:p>
          <a:p>
            <a:pPr>
              <a:buFont typeface="Wingdings" panose="05000000000000000000" pitchFamily="2" charset="2"/>
              <a:buChar char="q"/>
            </a:pPr>
            <a:endParaRPr lang="en-US" sz="1800" dirty="0">
              <a:latin typeface="Arial" panose="020B0604020202020204" pitchFamily="34" charset="0"/>
              <a:cs typeface="Arial" panose="020B0604020202020204" pitchFamily="34" charset="0"/>
            </a:endParaRPr>
          </a:p>
          <a:p>
            <a:pPr marL="0" indent="0">
              <a:buNone/>
            </a:pPr>
            <a:endParaRPr lang="en-US" sz="1800" dirty="0"/>
          </a:p>
        </p:txBody>
      </p:sp>
      <p:sp>
        <p:nvSpPr>
          <p:cNvPr id="4" name="Slide Number Placeholder 3"/>
          <p:cNvSpPr>
            <a:spLocks noGrp="1"/>
          </p:cNvSpPr>
          <p:nvPr>
            <p:ph type="sldNum" sz="quarter" idx="12"/>
          </p:nvPr>
        </p:nvSpPr>
        <p:spPr/>
        <p:txBody>
          <a:bodyPr/>
          <a:lstStyle/>
          <a:p>
            <a:fld id="{24BAAF58-F0CE-45E8-9336-100A4352F8D4}" type="slidenum">
              <a:rPr lang="en-ZA" smtClean="0">
                <a:solidFill>
                  <a:prstClr val="black">
                    <a:tint val="75000"/>
                  </a:prstClr>
                </a:solidFill>
              </a:rPr>
              <a:pPr/>
              <a:t>2</a:t>
            </a:fld>
            <a:endParaRPr lang="en-ZA" dirty="0">
              <a:solidFill>
                <a:prstClr val="black">
                  <a:tint val="75000"/>
                </a:prstClr>
              </a:solidFill>
            </a:endParaRPr>
          </a:p>
        </p:txBody>
      </p:sp>
      <p:pic>
        <p:nvPicPr>
          <p:cNvPr id="1026" name="Picture 2" descr="Importing plants and plant products into the U.S. is fairly comm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3600" y="2590800"/>
            <a:ext cx="2381250" cy="23736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015642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bwMode="auto">
          <a:xfrm>
            <a:off x="457200" y="76200"/>
            <a:ext cx="8229600" cy="651954"/>
          </a:xfrm>
          <a:ln/>
        </p:spPr>
        <p:style>
          <a:lnRef idx="1">
            <a:schemeClr val="accent3"/>
          </a:lnRef>
          <a:fillRef idx="2">
            <a:schemeClr val="accent3"/>
          </a:fillRef>
          <a:effectRef idx="1">
            <a:schemeClr val="accent3"/>
          </a:effectRef>
          <a:fontRef idx="minor">
            <a:schemeClr val="dk1"/>
          </a:fontRef>
        </p:style>
        <p:txBody>
          <a:bodyPr vert="horz" wrap="square" numCol="1" compatLnSpc="1">
            <a:prstTxWarp prst="textNoShape">
              <a:avLst/>
            </a:prstTxWarp>
          </a:bodyPr>
          <a:lstStyle/>
          <a:p>
            <a:pPr algn="ctr"/>
            <a:r>
              <a:rPr lang="en-US" altLang="en-US" sz="2902" b="1" cap="all" dirty="0">
                <a:solidFill>
                  <a:srgbClr val="008000"/>
                </a:solidFill>
              </a:rPr>
              <a:t>Importation of PLANTS AND PLANT products</a:t>
            </a:r>
            <a:endParaRPr lang="en-ZA" altLang="en-US" sz="2902" b="1" cap="all" dirty="0">
              <a:solidFill>
                <a:srgbClr val="008000"/>
              </a:solidFill>
            </a:endParaRPr>
          </a:p>
        </p:txBody>
      </p:sp>
      <p:sp>
        <p:nvSpPr>
          <p:cNvPr id="8" name="Content Placeholder 5"/>
          <p:cNvSpPr>
            <a:spLocks noGrp="1"/>
          </p:cNvSpPr>
          <p:nvPr>
            <p:ph idx="1"/>
          </p:nvPr>
        </p:nvSpPr>
        <p:spPr>
          <a:xfrm>
            <a:off x="457200" y="914400"/>
            <a:ext cx="8382000" cy="4800600"/>
          </a:xfrm>
        </p:spPr>
        <p:txBody>
          <a:bodyPr/>
          <a:lstStyle/>
          <a:p>
            <a:pPr marL="0" indent="0" algn="just" defTabSz="954629">
              <a:lnSpc>
                <a:spcPct val="115000"/>
              </a:lnSpc>
              <a:spcBef>
                <a:spcPts val="0"/>
              </a:spcBef>
              <a:spcAft>
                <a:spcPts val="0"/>
              </a:spcAft>
              <a:buNone/>
            </a:pPr>
            <a:r>
              <a:rPr lang="en-ZA" sz="2400" u="sng" dirty="0">
                <a:solidFill>
                  <a:srgbClr val="444444"/>
                </a:solidFill>
                <a:ea typeface="Calibri" panose="020F0502020204030204" pitchFamily="34" charset="0"/>
                <a:cs typeface="Arial" pitchFamily="34" charset="0"/>
              </a:rPr>
              <a:t>Introduction</a:t>
            </a:r>
          </a:p>
          <a:p>
            <a:pPr marL="0" indent="0" algn="just" defTabSz="954629">
              <a:lnSpc>
                <a:spcPct val="115000"/>
              </a:lnSpc>
              <a:spcBef>
                <a:spcPts val="0"/>
              </a:spcBef>
              <a:spcAft>
                <a:spcPts val="0"/>
              </a:spcAft>
              <a:buNone/>
            </a:pPr>
            <a:r>
              <a:rPr lang="en-ZA" sz="2000" dirty="0">
                <a:solidFill>
                  <a:srgbClr val="444444"/>
                </a:solidFill>
                <a:ea typeface="Calibri" panose="020F0502020204030204" pitchFamily="34" charset="0"/>
                <a:cs typeface="Arial" pitchFamily="34" charset="0"/>
              </a:rPr>
              <a:t>DALRRD is responsible for the management of risks associated with plant pests and diseases</a:t>
            </a:r>
          </a:p>
          <a:p>
            <a:pPr marL="0" indent="0" algn="just" defTabSz="954629">
              <a:lnSpc>
                <a:spcPct val="115000"/>
              </a:lnSpc>
              <a:spcBef>
                <a:spcPts val="0"/>
              </a:spcBef>
              <a:spcAft>
                <a:spcPts val="0"/>
              </a:spcAft>
              <a:buNone/>
            </a:pPr>
            <a:endParaRPr lang="en-ZA" sz="2400" dirty="0">
              <a:solidFill>
                <a:srgbClr val="444444"/>
              </a:solidFill>
              <a:ea typeface="Calibri" panose="020F0502020204030204" pitchFamily="34" charset="0"/>
              <a:cs typeface="Arial" pitchFamily="34" charset="0"/>
            </a:endParaRPr>
          </a:p>
          <a:p>
            <a:pPr marL="0" indent="0" algn="just" defTabSz="954629">
              <a:lnSpc>
                <a:spcPct val="115000"/>
              </a:lnSpc>
              <a:spcBef>
                <a:spcPts val="0"/>
              </a:spcBef>
              <a:spcAft>
                <a:spcPts val="0"/>
              </a:spcAft>
              <a:buNone/>
            </a:pPr>
            <a:r>
              <a:rPr lang="en-ZA" sz="2400" u="sng" dirty="0">
                <a:solidFill>
                  <a:srgbClr val="444444"/>
                </a:solidFill>
                <a:ea typeface="Calibri" panose="020F0502020204030204" pitchFamily="34" charset="0"/>
                <a:cs typeface="Arial" pitchFamily="34" charset="0"/>
              </a:rPr>
              <a:t>Legislative Framework</a:t>
            </a:r>
          </a:p>
          <a:p>
            <a:pPr marL="0" lvl="0" indent="0" algn="just" defTabSz="954629">
              <a:lnSpc>
                <a:spcPct val="115000"/>
              </a:lnSpc>
              <a:spcBef>
                <a:spcPts val="0"/>
              </a:spcBef>
              <a:spcAft>
                <a:spcPts val="0"/>
              </a:spcAft>
              <a:buNone/>
            </a:pPr>
            <a:r>
              <a:rPr lang="en-ZA" sz="2000" dirty="0">
                <a:solidFill>
                  <a:srgbClr val="333333"/>
                </a:solidFill>
                <a:ea typeface="Calibri" panose="020F0502020204030204" pitchFamily="34" charset="0"/>
                <a:cs typeface="Arial" pitchFamily="34" charset="0"/>
                <a:hlinkClick r:id="rId2"/>
              </a:rPr>
              <a:t>Agricultural Pests Act, 1983 (Act No. 36 of 1983)</a:t>
            </a:r>
            <a:r>
              <a:rPr lang="en-ZA" sz="2000" dirty="0">
                <a:solidFill>
                  <a:srgbClr val="333333"/>
                </a:solidFill>
                <a:ea typeface="Calibri" panose="020F0502020204030204" pitchFamily="34" charset="0"/>
                <a:cs typeface="Arial" pitchFamily="34" charset="0"/>
              </a:rPr>
              <a:t> (APA)</a:t>
            </a:r>
            <a:r>
              <a:rPr lang="en-ZA" sz="2000" dirty="0">
                <a:solidFill>
                  <a:srgbClr val="444444"/>
                </a:solidFill>
                <a:ea typeface="Calibri" panose="020F0502020204030204" pitchFamily="34" charset="0"/>
                <a:cs typeface="Arial" pitchFamily="34" charset="0"/>
              </a:rPr>
              <a:t> and its subordinate legislations as amended</a:t>
            </a:r>
          </a:p>
          <a:p>
            <a:pPr marL="0" lvl="0" indent="0" algn="just" defTabSz="954629">
              <a:lnSpc>
                <a:spcPct val="115000"/>
              </a:lnSpc>
              <a:spcBef>
                <a:spcPts val="0"/>
              </a:spcBef>
              <a:spcAft>
                <a:spcPts val="0"/>
              </a:spcAft>
              <a:buNone/>
            </a:pPr>
            <a:r>
              <a:rPr lang="en-ZA" sz="2000" dirty="0">
                <a:solidFill>
                  <a:srgbClr val="444444"/>
                </a:solidFill>
                <a:ea typeface="Calibri" panose="020F0502020204030204" pitchFamily="34" charset="0"/>
                <a:cs typeface="Arial" pitchFamily="34" charset="0"/>
              </a:rPr>
              <a:t>1.  </a:t>
            </a:r>
            <a:r>
              <a:rPr lang="en-US" sz="2000" dirty="0">
                <a:hlinkClick r:id="rId3"/>
              </a:rPr>
              <a:t>Regulations R.111 of 27 January 1984</a:t>
            </a:r>
            <a:r>
              <a:rPr lang="en-US" sz="2000" dirty="0"/>
              <a:t> </a:t>
            </a:r>
          </a:p>
          <a:p>
            <a:pPr marL="0" indent="0">
              <a:buNone/>
            </a:pPr>
            <a:r>
              <a:rPr lang="en-US" sz="2000" dirty="0"/>
              <a:t>Provides for the importation of plants, plant products and other regulated articles by means of import permit</a:t>
            </a:r>
          </a:p>
          <a:p>
            <a:pPr marL="0" indent="0">
              <a:buNone/>
            </a:pPr>
            <a:r>
              <a:rPr lang="en-US" sz="2000" dirty="0"/>
              <a:t>2. Government Notices </a:t>
            </a:r>
            <a:r>
              <a:rPr lang="en-US" sz="2000" dirty="0">
                <a:hlinkClick r:id="rId4"/>
              </a:rPr>
              <a:t>R.1013 of 26 May 1989</a:t>
            </a:r>
            <a:r>
              <a:rPr lang="en-US" sz="2000" dirty="0"/>
              <a:t>; provides for the importation of controlled goods without a permit, subject to requirements stipulated in that notice. </a:t>
            </a:r>
          </a:p>
          <a:p>
            <a:pPr lvl="0" algn="just" defTabSz="954629">
              <a:lnSpc>
                <a:spcPct val="115000"/>
              </a:lnSpc>
              <a:spcBef>
                <a:spcPts val="0"/>
              </a:spcBef>
              <a:spcAft>
                <a:spcPts val="0"/>
              </a:spcAft>
              <a:buFont typeface="Wingdings" panose="05000000000000000000" pitchFamily="2" charset="2"/>
              <a:buChar char="ü"/>
            </a:pPr>
            <a:endParaRPr lang="en-ZA" sz="2000" dirty="0">
              <a:solidFill>
                <a:srgbClr val="444444"/>
              </a:solidFill>
              <a:latin typeface="Calibri" panose="020F0502020204030204" pitchFamily="34" charset="0"/>
              <a:ea typeface="Calibri" panose="020F0502020204030204" pitchFamily="34" charset="0"/>
              <a:cs typeface="Arial" pitchFamily="34" charset="0"/>
            </a:endParaRPr>
          </a:p>
          <a:p>
            <a:pPr marL="96683" lvl="0" algn="just" defTabSz="954629">
              <a:lnSpc>
                <a:spcPct val="115000"/>
              </a:lnSpc>
              <a:spcBef>
                <a:spcPts val="0"/>
              </a:spcBef>
              <a:spcAft>
                <a:spcPts val="0"/>
              </a:spcAft>
              <a:buFont typeface="Wingdings" panose="05000000000000000000" pitchFamily="2" charset="2"/>
              <a:buChar char="Ø"/>
            </a:pPr>
            <a:endParaRPr lang="en-ZA" sz="2000" dirty="0">
              <a:solidFill>
                <a:srgbClr val="444444"/>
              </a:solidFill>
              <a:latin typeface="Calibri" panose="020F0502020204030204" pitchFamily="34" charset="0"/>
              <a:ea typeface="Calibri" panose="020F0502020204030204" pitchFamily="34" charset="0"/>
              <a:cs typeface="Arial" pitchFamily="34" charset="0"/>
            </a:endParaRPr>
          </a:p>
          <a:p>
            <a:pPr marL="96683" lvl="0" algn="just" defTabSz="954629">
              <a:lnSpc>
                <a:spcPct val="115000"/>
              </a:lnSpc>
              <a:spcBef>
                <a:spcPts val="0"/>
              </a:spcBef>
              <a:spcAft>
                <a:spcPts val="0"/>
              </a:spcAft>
              <a:buFont typeface="Wingdings" panose="05000000000000000000" pitchFamily="2" charset="2"/>
              <a:buChar char="Ø"/>
            </a:pPr>
            <a:endParaRPr lang="en-ZA" sz="2000" dirty="0">
              <a:solidFill>
                <a:srgbClr val="444444"/>
              </a:solidFill>
              <a:latin typeface="Calibri" panose="020F0502020204030204" pitchFamily="34" charset="0"/>
              <a:ea typeface="Calibri" panose="020F0502020204030204" pitchFamily="34" charset="0"/>
              <a:cs typeface="Arial" pitchFamily="34" charset="0"/>
            </a:endParaRPr>
          </a:p>
          <a:p>
            <a:endParaRPr lang="en-US" dirty="0"/>
          </a:p>
        </p:txBody>
      </p:sp>
    </p:spTree>
    <p:extLst>
      <p:ext uri="{BB962C8B-B14F-4D97-AF65-F5344CB8AC3E}">
        <p14:creationId xmlns:p14="http://schemas.microsoft.com/office/powerpoint/2010/main" val="1852087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bwMode="auto">
          <a:xfrm>
            <a:off x="457200" y="228600"/>
            <a:ext cx="8229600" cy="575754"/>
          </a:xfrm>
          <a:ln/>
        </p:spPr>
        <p:style>
          <a:lnRef idx="1">
            <a:schemeClr val="accent3"/>
          </a:lnRef>
          <a:fillRef idx="2">
            <a:schemeClr val="accent3"/>
          </a:fillRef>
          <a:effectRef idx="1">
            <a:schemeClr val="accent3"/>
          </a:effectRef>
          <a:fontRef idx="minor">
            <a:schemeClr val="dk1"/>
          </a:fontRef>
        </p:style>
        <p:txBody>
          <a:bodyPr vert="horz" wrap="square" numCol="1" compatLnSpc="1">
            <a:prstTxWarp prst="textNoShape">
              <a:avLst/>
            </a:prstTxWarp>
          </a:bodyPr>
          <a:lstStyle/>
          <a:p>
            <a:pPr algn="ctr"/>
            <a:r>
              <a:rPr lang="en-US" altLang="en-US" sz="2902" b="1" cap="all" dirty="0">
                <a:solidFill>
                  <a:srgbClr val="008000"/>
                </a:solidFill>
              </a:rPr>
              <a:t>Importation of PLANTS AND PLANT products</a:t>
            </a:r>
            <a:endParaRPr lang="en-ZA" altLang="en-US" sz="2902" b="1" cap="all" dirty="0">
              <a:solidFill>
                <a:srgbClr val="008000"/>
              </a:solidFill>
            </a:endParaRPr>
          </a:p>
        </p:txBody>
      </p:sp>
      <p:sp>
        <p:nvSpPr>
          <p:cNvPr id="8" name="Content Placeholder 5"/>
          <p:cNvSpPr>
            <a:spLocks noGrp="1"/>
          </p:cNvSpPr>
          <p:nvPr>
            <p:ph idx="1"/>
          </p:nvPr>
        </p:nvSpPr>
        <p:spPr>
          <a:xfrm>
            <a:off x="457200" y="914400"/>
            <a:ext cx="8382000" cy="4800600"/>
          </a:xfrm>
        </p:spPr>
        <p:txBody>
          <a:bodyPr/>
          <a:lstStyle/>
          <a:p>
            <a:pPr marL="0" indent="0" algn="just" defTabSz="954629">
              <a:lnSpc>
                <a:spcPct val="115000"/>
              </a:lnSpc>
              <a:spcBef>
                <a:spcPts val="0"/>
              </a:spcBef>
              <a:spcAft>
                <a:spcPts val="0"/>
              </a:spcAft>
              <a:buNone/>
            </a:pPr>
            <a:r>
              <a:rPr lang="en-ZA" sz="2400" u="sng" dirty="0">
                <a:solidFill>
                  <a:srgbClr val="444444"/>
                </a:solidFill>
                <a:latin typeface="Calibri" panose="020F0502020204030204" pitchFamily="34" charset="0"/>
                <a:ea typeface="Calibri" panose="020F0502020204030204" pitchFamily="34" charset="0"/>
                <a:cs typeface="Arial" pitchFamily="34" charset="0"/>
              </a:rPr>
              <a:t>Legislative Mandate continued</a:t>
            </a:r>
          </a:p>
          <a:p>
            <a:pPr marL="0" lvl="0" indent="0" algn="just" defTabSz="954629">
              <a:lnSpc>
                <a:spcPct val="115000"/>
              </a:lnSpc>
              <a:spcBef>
                <a:spcPts val="0"/>
              </a:spcBef>
              <a:spcAft>
                <a:spcPts val="0"/>
              </a:spcAft>
              <a:buNone/>
            </a:pPr>
            <a:endParaRPr lang="en-ZA" sz="2400" u="sng" dirty="0">
              <a:latin typeface="Calibri" panose="020F0502020204030204" pitchFamily="34" charset="0"/>
              <a:ea typeface="Calibri" panose="020F0502020204030204" pitchFamily="34" charset="0"/>
              <a:cs typeface="Arial" pitchFamily="34" charset="0"/>
            </a:endParaRPr>
          </a:p>
          <a:p>
            <a:pPr marL="0" lvl="0" indent="0" algn="just" defTabSz="954629">
              <a:lnSpc>
                <a:spcPct val="115000"/>
              </a:lnSpc>
              <a:spcBef>
                <a:spcPts val="0"/>
              </a:spcBef>
              <a:spcAft>
                <a:spcPts val="0"/>
              </a:spcAft>
              <a:buNone/>
            </a:pPr>
            <a:r>
              <a:rPr lang="en-ZA" sz="2000" dirty="0">
                <a:solidFill>
                  <a:srgbClr val="444444"/>
                </a:solidFill>
                <a:latin typeface="Calibri" panose="020F0502020204030204" pitchFamily="34" charset="0"/>
                <a:ea typeface="Calibri" panose="020F0502020204030204" pitchFamily="34" charset="0"/>
                <a:cs typeface="Arial" pitchFamily="34" charset="0"/>
              </a:rPr>
              <a:t>The aim of the Act is to provide for measures by which agricultural pests may be </a:t>
            </a:r>
            <a:r>
              <a:rPr lang="en-ZA" sz="2000" b="1" dirty="0">
                <a:solidFill>
                  <a:srgbClr val="444444"/>
                </a:solidFill>
                <a:latin typeface="Calibri" panose="020F0502020204030204" pitchFamily="34" charset="0"/>
                <a:ea typeface="Calibri" panose="020F0502020204030204" pitchFamily="34" charset="0"/>
                <a:cs typeface="Arial" pitchFamily="34" charset="0"/>
              </a:rPr>
              <a:t>prevented and combated </a:t>
            </a:r>
            <a:r>
              <a:rPr lang="en-ZA" sz="2000" dirty="0">
                <a:solidFill>
                  <a:srgbClr val="444444"/>
                </a:solidFill>
                <a:latin typeface="Calibri" panose="020F0502020204030204" pitchFamily="34" charset="0"/>
                <a:ea typeface="Calibri" panose="020F0502020204030204" pitchFamily="34" charset="0"/>
                <a:cs typeface="Arial" pitchFamily="34" charset="0"/>
              </a:rPr>
              <a:t>and for matters connected therewith. The Act also mandates the National Plant Protection Organization of South Africa (NPPOZA) to regulate plants, plant products and other regulated articles when imported into South Africa.</a:t>
            </a:r>
          </a:p>
          <a:p>
            <a:pPr marL="0" lvl="0" indent="0" algn="just" defTabSz="954629">
              <a:lnSpc>
                <a:spcPct val="115000"/>
              </a:lnSpc>
              <a:spcBef>
                <a:spcPts val="0"/>
              </a:spcBef>
              <a:spcAft>
                <a:spcPts val="0"/>
              </a:spcAft>
              <a:buNone/>
            </a:pPr>
            <a:endParaRPr lang="en-ZA" sz="2000" dirty="0">
              <a:solidFill>
                <a:srgbClr val="444444"/>
              </a:solidFill>
              <a:latin typeface="Calibri" panose="020F0502020204030204" pitchFamily="34" charset="0"/>
              <a:ea typeface="Calibri" panose="020F0502020204030204" pitchFamily="34" charset="0"/>
              <a:cs typeface="Arial" pitchFamily="34" charset="0"/>
            </a:endParaRPr>
          </a:p>
          <a:p>
            <a:pPr marL="0" marR="0" indent="0" algn="just">
              <a:lnSpc>
                <a:spcPct val="115000"/>
              </a:lnSpc>
              <a:spcBef>
                <a:spcPts val="0"/>
              </a:spcBef>
              <a:spcAft>
                <a:spcPts val="0"/>
              </a:spcAft>
              <a:buNone/>
            </a:pPr>
            <a:r>
              <a:rPr lang="en-ZA" sz="2000" dirty="0">
                <a:solidFill>
                  <a:srgbClr val="444444"/>
                </a:solidFill>
                <a:latin typeface="Calibri" panose="020F0502020204030204" pitchFamily="34" charset="0"/>
                <a:ea typeface="Calibri" panose="020F0502020204030204" pitchFamily="34" charset="0"/>
                <a:cs typeface="Times New Roman" panose="02020603050405020304" pitchFamily="18" charset="0"/>
              </a:rPr>
              <a:t>The Agricultural Pests Act and the above Regulations may be obtained from the following link:- </a:t>
            </a:r>
            <a:r>
              <a:rPr lang="en-US" sz="2000" dirty="0">
                <a:latin typeface="Calibri" panose="020F0502020204030204" pitchFamily="34" charset="0"/>
                <a:hlinkClick r:id="rId2"/>
              </a:rPr>
              <a:t>https://www.dalrrd.gov.za/Branches/Agricultural-Production-Health-Food-Safety/Plant-Health/National-Control-Measures/Legislations-and-Regulations</a:t>
            </a:r>
            <a:endParaRPr lang="en-US" sz="2000" dirty="0">
              <a:latin typeface="Calibri" panose="020F0502020204030204" pitchFamily="34" charset="0"/>
            </a:endParaRPr>
          </a:p>
          <a:p>
            <a:pPr marL="96683" lvl="0" algn="just" defTabSz="954629">
              <a:lnSpc>
                <a:spcPct val="115000"/>
              </a:lnSpc>
              <a:spcBef>
                <a:spcPts val="0"/>
              </a:spcBef>
              <a:spcAft>
                <a:spcPts val="0"/>
              </a:spcAft>
              <a:buFont typeface="Wingdings" panose="05000000000000000000" pitchFamily="2" charset="2"/>
              <a:buChar char="Ø"/>
            </a:pPr>
            <a:endParaRPr lang="en-ZA" sz="2000" dirty="0">
              <a:solidFill>
                <a:srgbClr val="444444"/>
              </a:solidFill>
              <a:latin typeface="Calibri" panose="020F0502020204030204" pitchFamily="34" charset="0"/>
              <a:ea typeface="Calibri" panose="020F0502020204030204" pitchFamily="34" charset="0"/>
              <a:cs typeface="Arial" pitchFamily="34" charset="0"/>
            </a:endParaRPr>
          </a:p>
          <a:p>
            <a:endParaRPr lang="en-US" dirty="0"/>
          </a:p>
        </p:txBody>
      </p:sp>
    </p:spTree>
    <p:extLst>
      <p:ext uri="{BB962C8B-B14F-4D97-AF65-F5344CB8AC3E}">
        <p14:creationId xmlns:p14="http://schemas.microsoft.com/office/powerpoint/2010/main" val="40181277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bwMode="auto">
          <a:xfrm>
            <a:off x="457200" y="274638"/>
            <a:ext cx="8229600" cy="487362"/>
          </a:xfrm>
          <a:ln/>
        </p:spPr>
        <p:style>
          <a:lnRef idx="1">
            <a:schemeClr val="accent3"/>
          </a:lnRef>
          <a:fillRef idx="2">
            <a:schemeClr val="accent3"/>
          </a:fillRef>
          <a:effectRef idx="1">
            <a:schemeClr val="accent3"/>
          </a:effectRef>
          <a:fontRef idx="minor">
            <a:schemeClr val="dk1"/>
          </a:fontRef>
        </p:style>
        <p:txBody>
          <a:bodyPr vert="horz" wrap="square" numCol="1" compatLnSpc="1">
            <a:prstTxWarp prst="textNoShape">
              <a:avLst/>
            </a:prstTxWarp>
          </a:bodyPr>
          <a:lstStyle/>
          <a:p>
            <a:pPr algn="ctr"/>
            <a:r>
              <a:rPr lang="en-US" altLang="en-US" sz="2902" b="1" cap="all" dirty="0">
                <a:solidFill>
                  <a:srgbClr val="008000"/>
                </a:solidFill>
              </a:rPr>
              <a:t>Importation of PLANTS AND PLANT products</a:t>
            </a:r>
            <a:endParaRPr lang="en-ZA" altLang="en-US" sz="2902" b="1" cap="all" dirty="0">
              <a:solidFill>
                <a:srgbClr val="008000"/>
              </a:solidFill>
            </a:endParaRPr>
          </a:p>
        </p:txBody>
      </p:sp>
      <p:sp>
        <p:nvSpPr>
          <p:cNvPr id="2" name="Rectangle 1"/>
          <p:cNvSpPr/>
          <p:nvPr/>
        </p:nvSpPr>
        <p:spPr>
          <a:xfrm>
            <a:off x="457200" y="914400"/>
            <a:ext cx="8229600" cy="4339650"/>
          </a:xfrm>
          <a:prstGeom prst="rect">
            <a:avLst/>
          </a:prstGeom>
        </p:spPr>
        <p:txBody>
          <a:bodyPr wrap="square">
            <a:spAutoFit/>
          </a:bodyPr>
          <a:lstStyle/>
          <a:p>
            <a:pPr defTabSz="954629">
              <a:lnSpc>
                <a:spcPct val="115000"/>
              </a:lnSpc>
            </a:pPr>
            <a:r>
              <a:rPr lang="en-ZA" sz="2000" u="sng" dirty="0">
                <a:solidFill>
                  <a:srgbClr val="444444"/>
                </a:solidFill>
                <a:latin typeface="Calibri" panose="020F0502020204030204" pitchFamily="34" charset="0"/>
                <a:ea typeface="Calibri" panose="020F0502020204030204" pitchFamily="34" charset="0"/>
                <a:cs typeface="Arial" pitchFamily="34" charset="0"/>
              </a:rPr>
              <a:t>Legislative Mandate continued</a:t>
            </a:r>
          </a:p>
          <a:p>
            <a:pPr defTabSz="954629">
              <a:lnSpc>
                <a:spcPct val="115000"/>
              </a:lnSpc>
            </a:pPr>
            <a:endParaRPr lang="en-ZA" sz="2000" u="sng" dirty="0">
              <a:solidFill>
                <a:srgbClr val="444444"/>
              </a:solidFill>
              <a:latin typeface="Calibri" panose="020F0502020204030204" pitchFamily="34" charset="0"/>
              <a:ea typeface="Calibri" panose="020F0502020204030204" pitchFamily="34" charset="0"/>
              <a:cs typeface="Arial" pitchFamily="34" charset="0"/>
            </a:endParaRPr>
          </a:p>
          <a:p>
            <a:pPr lvl="0" algn="ctr" defTabSz="954629">
              <a:lnSpc>
                <a:spcPct val="115000"/>
              </a:lnSpc>
            </a:pPr>
            <a:r>
              <a:rPr lang="en-ZA" sz="2000" dirty="0">
                <a:solidFill>
                  <a:prstClr val="black"/>
                </a:solidFill>
                <a:latin typeface="Calibri" panose="020F0502020204030204" pitchFamily="34" charset="0"/>
                <a:ea typeface="Calibri" panose="020F0502020204030204" pitchFamily="34" charset="0"/>
                <a:cs typeface="Arial" pitchFamily="34" charset="0"/>
              </a:rPr>
              <a:t>Section 3(1) of the Agricultural Pests Act, 1983 (Act No. 36 of 1983) states that </a:t>
            </a:r>
          </a:p>
          <a:p>
            <a:pPr lvl="0" algn="ctr" defTabSz="954629">
              <a:lnSpc>
                <a:spcPct val="115000"/>
              </a:lnSpc>
            </a:pPr>
            <a:r>
              <a:rPr lang="en-ZA" sz="2000" dirty="0">
                <a:solidFill>
                  <a:prstClr val="black"/>
                </a:solidFill>
                <a:latin typeface="Calibri" panose="020F0502020204030204" pitchFamily="34" charset="0"/>
                <a:ea typeface="Calibri" panose="020F0502020204030204" pitchFamily="34" charset="0"/>
                <a:cs typeface="Arial" pitchFamily="34" charset="0"/>
              </a:rPr>
              <a:t>“no person shall import into the Republic </a:t>
            </a:r>
            <a:endParaRPr lang="en-US" sz="20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0" algn="ctr" defTabSz="954629">
              <a:lnSpc>
                <a:spcPct val="115000"/>
              </a:lnSpc>
              <a:spcBef>
                <a:spcPts val="0"/>
              </a:spcBef>
              <a:spcAft>
                <a:spcPts val="0"/>
              </a:spcAft>
              <a:buFont typeface="+mj-lt"/>
              <a:buAutoNum type="alphaLcParenBoth"/>
            </a:pPr>
            <a:r>
              <a:rPr lang="en-ZA" sz="2000" dirty="0">
                <a:solidFill>
                  <a:prstClr val="black"/>
                </a:solidFill>
                <a:latin typeface="Calibri" panose="020F0502020204030204" pitchFamily="34" charset="0"/>
                <a:ea typeface="Calibri" panose="020F0502020204030204" pitchFamily="34" charset="0"/>
                <a:cs typeface="Arial" pitchFamily="34" charset="0"/>
              </a:rPr>
              <a:t>any plant, pathogen, insect, exotic animal, growth medium, infectious thing, honey, beeswax or used apiary equipment;</a:t>
            </a:r>
            <a:endParaRPr lang="en-US" sz="20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0" algn="ctr" defTabSz="954629">
              <a:lnSpc>
                <a:spcPct val="115000"/>
              </a:lnSpc>
              <a:spcBef>
                <a:spcPts val="0"/>
              </a:spcBef>
              <a:spcAft>
                <a:spcPts val="0"/>
              </a:spcAft>
              <a:buFont typeface="+mj-lt"/>
              <a:buAutoNum type="alphaLcParenBoth"/>
            </a:pPr>
            <a:r>
              <a:rPr lang="en-ZA" sz="2000" dirty="0">
                <a:solidFill>
                  <a:prstClr val="black"/>
                </a:solidFill>
                <a:latin typeface="Calibri" panose="020F0502020204030204" pitchFamily="34" charset="0"/>
                <a:ea typeface="Calibri" panose="020F0502020204030204" pitchFamily="34" charset="0"/>
                <a:cs typeface="Arial" pitchFamily="34" charset="0"/>
              </a:rPr>
              <a:t>anything determined by the Minister by notice in the Gazette, </a:t>
            </a:r>
            <a:r>
              <a:rPr lang="en-ZA" sz="2000" b="1" dirty="0">
                <a:solidFill>
                  <a:prstClr val="black"/>
                </a:solidFill>
                <a:latin typeface="Calibri" panose="020F0502020204030204" pitchFamily="34" charset="0"/>
                <a:ea typeface="Calibri" panose="020F0502020204030204" pitchFamily="34" charset="0"/>
                <a:cs typeface="Arial" pitchFamily="34" charset="0"/>
              </a:rPr>
              <a:t>except on the authority of a permit</a:t>
            </a:r>
            <a:r>
              <a:rPr lang="en-ZA" sz="2000" dirty="0">
                <a:solidFill>
                  <a:prstClr val="black"/>
                </a:solidFill>
                <a:latin typeface="Calibri" panose="020F0502020204030204" pitchFamily="34" charset="0"/>
                <a:ea typeface="Calibri" panose="020F0502020204030204" pitchFamily="34" charset="0"/>
                <a:cs typeface="Arial" pitchFamily="34" charset="0"/>
              </a:rPr>
              <a:t>”.</a:t>
            </a:r>
          </a:p>
          <a:p>
            <a:pPr lvl="0" algn="ctr" defTabSz="954629">
              <a:lnSpc>
                <a:spcPct val="115000"/>
              </a:lnSpc>
              <a:spcBef>
                <a:spcPts val="0"/>
              </a:spcBef>
              <a:spcAft>
                <a:spcPts val="0"/>
              </a:spcAft>
              <a:buFont typeface="+mj-lt"/>
              <a:buAutoNum type="alphaLcParenBoth"/>
            </a:pPr>
            <a:endParaRPr lang="en-ZA" sz="2000" dirty="0">
              <a:solidFill>
                <a:prstClr val="black"/>
              </a:solidFill>
              <a:latin typeface="Calibri" panose="020F0502020204030204" pitchFamily="34" charset="0"/>
              <a:ea typeface="Calibri" panose="020F0502020204030204" pitchFamily="34" charset="0"/>
              <a:cs typeface="Arial" pitchFamily="34" charset="0"/>
            </a:endParaRPr>
          </a:p>
          <a:p>
            <a:pPr lvl="0" algn="ctr" defTabSz="954629">
              <a:lnSpc>
                <a:spcPct val="115000"/>
              </a:lnSpc>
              <a:spcBef>
                <a:spcPts val="0"/>
              </a:spcBef>
              <a:spcAft>
                <a:spcPts val="0"/>
              </a:spcAft>
            </a:pPr>
            <a:r>
              <a:rPr lang="en-ZA" sz="2000" dirty="0">
                <a:solidFill>
                  <a:prstClr val="black"/>
                </a:solidFill>
                <a:latin typeface="Calibri" panose="020F0502020204030204" pitchFamily="34" charset="0"/>
                <a:ea typeface="Calibri" panose="020F0502020204030204" pitchFamily="34" charset="0"/>
                <a:cs typeface="Arial" pitchFamily="34" charset="0"/>
              </a:rPr>
              <a:t>It is therefore a requirement to apply for an import permit for controlled well in advance in cases where it is required.</a:t>
            </a:r>
          </a:p>
        </p:txBody>
      </p:sp>
    </p:spTree>
    <p:extLst>
      <p:ext uri="{BB962C8B-B14F-4D97-AF65-F5344CB8AC3E}">
        <p14:creationId xmlns:p14="http://schemas.microsoft.com/office/powerpoint/2010/main" val="9361449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bwMode="auto">
          <a:xfrm>
            <a:off x="445008" y="76200"/>
            <a:ext cx="8229600" cy="563562"/>
          </a:xfrm>
          <a:ln/>
        </p:spPr>
        <p:style>
          <a:lnRef idx="1">
            <a:schemeClr val="accent3"/>
          </a:lnRef>
          <a:fillRef idx="2">
            <a:schemeClr val="accent3"/>
          </a:fillRef>
          <a:effectRef idx="1">
            <a:schemeClr val="accent3"/>
          </a:effectRef>
          <a:fontRef idx="minor">
            <a:schemeClr val="dk1"/>
          </a:fontRef>
        </p:style>
        <p:txBody>
          <a:bodyPr vert="horz" wrap="square" numCol="1" compatLnSpc="1">
            <a:prstTxWarp prst="textNoShape">
              <a:avLst/>
            </a:prstTxWarp>
          </a:bodyPr>
          <a:lstStyle/>
          <a:p>
            <a:pPr algn="ctr"/>
            <a:r>
              <a:rPr lang="en-US" altLang="en-US" sz="2902" b="1" cap="all" dirty="0">
                <a:solidFill>
                  <a:srgbClr val="008000"/>
                </a:solidFill>
              </a:rPr>
              <a:t>Importation of PLANTS AND PLANT products</a:t>
            </a:r>
            <a:endParaRPr lang="en-ZA" altLang="en-US" sz="2902" b="1" cap="all" dirty="0">
              <a:solidFill>
                <a:srgbClr val="008000"/>
              </a:solidFill>
            </a:endParaRPr>
          </a:p>
        </p:txBody>
      </p:sp>
      <p:sp>
        <p:nvSpPr>
          <p:cNvPr id="3" name="Content Placeholder 2"/>
          <p:cNvSpPr>
            <a:spLocks noGrp="1"/>
          </p:cNvSpPr>
          <p:nvPr>
            <p:ph idx="1"/>
          </p:nvPr>
        </p:nvSpPr>
        <p:spPr>
          <a:xfrm>
            <a:off x="445008" y="762000"/>
            <a:ext cx="8229600" cy="4724400"/>
          </a:xfrm>
        </p:spPr>
        <p:txBody>
          <a:bodyPr/>
          <a:lstStyle/>
          <a:p>
            <a:pPr marL="0" indent="0">
              <a:buNone/>
            </a:pPr>
            <a:r>
              <a:rPr lang="en-US" sz="2000" u="sng" dirty="0"/>
              <a:t>Import procedures</a:t>
            </a:r>
          </a:p>
          <a:p>
            <a:pPr marL="0" indent="0">
              <a:buNone/>
            </a:pPr>
            <a:endParaRPr lang="en-US" sz="2000" u="sng" dirty="0"/>
          </a:p>
          <a:p>
            <a:pPr>
              <a:buAutoNum type="arabicPeriod"/>
            </a:pPr>
            <a:r>
              <a:rPr lang="en-US" sz="1800" dirty="0"/>
              <a:t>Enquire with the National Plant Protection Organization of South Africa (NPPOZA) 	whether a phytosanitary import permit is required or not required.</a:t>
            </a:r>
          </a:p>
          <a:p>
            <a:pPr>
              <a:buAutoNum type="arabicPeriod"/>
            </a:pPr>
            <a:endParaRPr lang="en-US" sz="1800" dirty="0"/>
          </a:p>
          <a:p>
            <a:pPr>
              <a:buAutoNum type="arabicPeriod" startAt="2"/>
            </a:pPr>
            <a:r>
              <a:rPr lang="en-US" sz="1800" dirty="0"/>
              <a:t>Apply for an import permit if the commodity to be imported is not exempted in terms of Government Notices </a:t>
            </a:r>
            <a:r>
              <a:rPr lang="en-US" sz="1800" dirty="0">
                <a:hlinkClick r:id="rId2"/>
              </a:rPr>
              <a:t>R.1013 of 26 May 1989</a:t>
            </a:r>
            <a:r>
              <a:rPr lang="en-US" sz="1800" dirty="0"/>
              <a:t>.</a:t>
            </a:r>
          </a:p>
          <a:p>
            <a:pPr>
              <a:buAutoNum type="arabicPeriod" startAt="2"/>
            </a:pPr>
            <a:endParaRPr lang="en-US" sz="1800" dirty="0"/>
          </a:p>
          <a:p>
            <a:pPr>
              <a:buAutoNum type="arabicPeriod" startAt="2"/>
            </a:pPr>
            <a:r>
              <a:rPr lang="en-US" sz="1800" dirty="0"/>
              <a:t>Ensure compliance with phytosanitary measures if the commodity to be imported is exempted from an import permit.</a:t>
            </a:r>
          </a:p>
          <a:p>
            <a:pPr>
              <a:buAutoNum type="arabicPeriod" startAt="2"/>
            </a:pPr>
            <a:endParaRPr lang="en-US" sz="1800" dirty="0"/>
          </a:p>
          <a:p>
            <a:pPr>
              <a:buFont typeface="Arial" panose="020B0604020202020204" pitchFamily="34" charset="0"/>
              <a:buAutoNum type="arabicPeriod" startAt="2"/>
            </a:pPr>
            <a:r>
              <a:rPr lang="en-US" sz="1800" dirty="0"/>
              <a:t>Ensure compliance with phytosanitary import requirements that must be complied with in case a permit is required in terms of  </a:t>
            </a:r>
            <a:r>
              <a:rPr lang="en-US" sz="1800" dirty="0">
                <a:hlinkClick r:id="rId3"/>
              </a:rPr>
              <a:t>Regulations R.111 of 27 January 1984</a:t>
            </a:r>
            <a:r>
              <a:rPr lang="en-US" sz="1800" dirty="0"/>
              <a:t> </a:t>
            </a:r>
          </a:p>
          <a:p>
            <a:pPr>
              <a:buAutoNum type="arabicPeriod" startAt="2"/>
            </a:pPr>
            <a:endParaRPr lang="en-US" sz="1400" dirty="0"/>
          </a:p>
          <a:p>
            <a:pPr marL="0" indent="0">
              <a:buNone/>
            </a:pPr>
            <a:endParaRPr lang="en-US" sz="1400" dirty="0"/>
          </a:p>
          <a:p>
            <a:pPr marL="0" indent="0">
              <a:buNone/>
            </a:pPr>
            <a:endParaRPr lang="en-US" sz="1400" dirty="0"/>
          </a:p>
          <a:p>
            <a:pPr marL="0" indent="0">
              <a:buNone/>
            </a:pPr>
            <a:endParaRPr lang="en-US" sz="1400" u="sng" dirty="0"/>
          </a:p>
        </p:txBody>
      </p:sp>
    </p:spTree>
    <p:extLst>
      <p:ext uri="{BB962C8B-B14F-4D97-AF65-F5344CB8AC3E}">
        <p14:creationId xmlns:p14="http://schemas.microsoft.com/office/powerpoint/2010/main" val="36996820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4495800"/>
          </a:xfrm>
        </p:spPr>
        <p:txBody>
          <a:bodyPr/>
          <a:lstStyle/>
          <a:p>
            <a:pPr marL="0" indent="0">
              <a:buNone/>
            </a:pPr>
            <a:r>
              <a:rPr lang="en-US" sz="2000" u="sng" dirty="0"/>
              <a:t>Import procedures continued</a:t>
            </a:r>
          </a:p>
          <a:p>
            <a:pPr marL="0" indent="0">
              <a:buNone/>
            </a:pPr>
            <a:endParaRPr lang="en-US" sz="2000" u="sng" dirty="0"/>
          </a:p>
          <a:p>
            <a:pPr algn="just">
              <a:buAutoNum type="arabicPeriod" startAt="5"/>
            </a:pPr>
            <a:r>
              <a:rPr lang="en-US" sz="1800" dirty="0"/>
              <a:t>Forward a copy of the import permit to the exporter or supplier in the exporting country to ensure that the consignment to be exported meets the phytosanitary import requirements of South Africa.</a:t>
            </a:r>
          </a:p>
          <a:p>
            <a:pPr algn="just">
              <a:buAutoNum type="arabicPeriod" startAt="5"/>
            </a:pPr>
            <a:endParaRPr lang="en-US" sz="1800" dirty="0"/>
          </a:p>
          <a:p>
            <a:pPr algn="just">
              <a:buAutoNum type="arabicPeriod" startAt="6"/>
            </a:pPr>
            <a:r>
              <a:rPr lang="en-US" sz="1800" dirty="0"/>
              <a:t> Ensure that the exporter or supplier presents the commodity to be imported to the National Plant Protection Organization (NPPO) of the exporting country for phytosanitary inspection and certification where necessary in terms of the permit and/or exemption requirements.</a:t>
            </a:r>
          </a:p>
          <a:p>
            <a:pPr algn="just">
              <a:buAutoNum type="arabicPeriod" startAt="6"/>
            </a:pPr>
            <a:endParaRPr lang="en-US" sz="1800" dirty="0"/>
          </a:p>
          <a:p>
            <a:pPr algn="just">
              <a:buAutoNum type="arabicPeriod" startAt="6"/>
            </a:pPr>
            <a:r>
              <a:rPr lang="en-US" sz="1800" dirty="0"/>
              <a:t>Inform the exporter or supplier to send the original phytosanitary certificate with the consignment to South Africa (if a phytosanitary certificate is required).</a:t>
            </a:r>
          </a:p>
        </p:txBody>
      </p:sp>
      <p:sp>
        <p:nvSpPr>
          <p:cNvPr id="4" name="Title 1"/>
          <p:cNvSpPr>
            <a:spLocks noGrp="1"/>
          </p:cNvSpPr>
          <p:nvPr>
            <p:ph type="title"/>
          </p:nvPr>
        </p:nvSpPr>
        <p:spPr bwMode="auto">
          <a:xfrm>
            <a:off x="457200" y="76200"/>
            <a:ext cx="8229600" cy="609600"/>
          </a:xfrm>
          <a:ln/>
        </p:spPr>
        <p:style>
          <a:lnRef idx="1">
            <a:schemeClr val="accent3"/>
          </a:lnRef>
          <a:fillRef idx="2">
            <a:schemeClr val="accent3"/>
          </a:fillRef>
          <a:effectRef idx="1">
            <a:schemeClr val="accent3"/>
          </a:effectRef>
          <a:fontRef idx="minor">
            <a:schemeClr val="dk1"/>
          </a:fontRef>
        </p:style>
        <p:txBody>
          <a:bodyPr vert="horz" wrap="square" numCol="1" compatLnSpc="1">
            <a:prstTxWarp prst="textNoShape">
              <a:avLst/>
            </a:prstTxWarp>
          </a:bodyPr>
          <a:lstStyle/>
          <a:p>
            <a:pPr algn="ctr"/>
            <a:r>
              <a:rPr lang="en-US" altLang="en-US" sz="2902" b="1" cap="all" dirty="0">
                <a:solidFill>
                  <a:srgbClr val="008000"/>
                </a:solidFill>
              </a:rPr>
              <a:t>Importation of PLANTS AND PLANT products</a:t>
            </a:r>
            <a:endParaRPr lang="en-ZA" altLang="en-US" sz="2902" b="1" cap="all" dirty="0">
              <a:solidFill>
                <a:srgbClr val="008000"/>
              </a:solidFill>
            </a:endParaRPr>
          </a:p>
        </p:txBody>
      </p:sp>
    </p:spTree>
    <p:extLst>
      <p:ext uri="{BB962C8B-B14F-4D97-AF65-F5344CB8AC3E}">
        <p14:creationId xmlns:p14="http://schemas.microsoft.com/office/powerpoint/2010/main" val="7933235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bwMode="auto">
          <a:xfrm>
            <a:off x="445008" y="76200"/>
            <a:ext cx="8229600" cy="563562"/>
          </a:xfrm>
          <a:ln/>
        </p:spPr>
        <p:style>
          <a:lnRef idx="1">
            <a:schemeClr val="accent3"/>
          </a:lnRef>
          <a:fillRef idx="2">
            <a:schemeClr val="accent3"/>
          </a:fillRef>
          <a:effectRef idx="1">
            <a:schemeClr val="accent3"/>
          </a:effectRef>
          <a:fontRef idx="minor">
            <a:schemeClr val="dk1"/>
          </a:fontRef>
        </p:style>
        <p:txBody>
          <a:bodyPr vert="horz" wrap="square" numCol="1" compatLnSpc="1">
            <a:prstTxWarp prst="textNoShape">
              <a:avLst/>
            </a:prstTxWarp>
          </a:bodyPr>
          <a:lstStyle/>
          <a:p>
            <a:pPr algn="ctr"/>
            <a:r>
              <a:rPr lang="en-US" altLang="en-US" sz="2902" b="1" cap="all" dirty="0">
                <a:solidFill>
                  <a:srgbClr val="008000"/>
                </a:solidFill>
              </a:rPr>
              <a:t>Importation of PLANTS AND PLANT products</a:t>
            </a:r>
            <a:endParaRPr lang="en-ZA" altLang="en-US" sz="2902" b="1" cap="all" dirty="0">
              <a:solidFill>
                <a:srgbClr val="008000"/>
              </a:solidFill>
            </a:endParaRPr>
          </a:p>
        </p:txBody>
      </p:sp>
      <p:sp>
        <p:nvSpPr>
          <p:cNvPr id="3" name="Content Placeholder 2"/>
          <p:cNvSpPr>
            <a:spLocks noGrp="1"/>
          </p:cNvSpPr>
          <p:nvPr>
            <p:ph idx="1"/>
          </p:nvPr>
        </p:nvSpPr>
        <p:spPr>
          <a:xfrm>
            <a:off x="445008" y="762000"/>
            <a:ext cx="8229600" cy="5029200"/>
          </a:xfrm>
        </p:spPr>
        <p:txBody>
          <a:bodyPr/>
          <a:lstStyle/>
          <a:p>
            <a:pPr marL="0" indent="0">
              <a:buNone/>
            </a:pPr>
            <a:r>
              <a:rPr lang="en-US" sz="2000" u="sng" dirty="0"/>
              <a:t>Application Form and Tariffs</a:t>
            </a:r>
          </a:p>
          <a:p>
            <a:pPr algn="just">
              <a:lnSpc>
                <a:spcPct val="150000"/>
              </a:lnSpc>
              <a:buFont typeface="Wingdings" pitchFamily="2" charset="2"/>
              <a:buChar char="Ø"/>
            </a:pPr>
            <a:r>
              <a:rPr lang="en-US" altLang="en-US" sz="1600" dirty="0"/>
              <a:t>Complete the CORRECT application form in block letters, legibly and in full and make the  CORRECT payment of the tariff prescribed.</a:t>
            </a:r>
          </a:p>
          <a:p>
            <a:pPr algn="just">
              <a:lnSpc>
                <a:spcPct val="150000"/>
              </a:lnSpc>
              <a:buFont typeface="Wingdings" pitchFamily="2" charset="2"/>
              <a:buChar char="Ø"/>
            </a:pPr>
            <a:r>
              <a:rPr lang="en-US" altLang="en-US" sz="1600" dirty="0"/>
              <a:t>The application form can be obtained from:- </a:t>
            </a:r>
            <a:r>
              <a:rPr lang="en-US" altLang="en-US" sz="1600" dirty="0">
                <a:hlinkClick r:id="rId2"/>
              </a:rPr>
              <a:t>https://www.dalrrd.gov.za/Branches/Agricultural-Production-Health-Food-Safety/Plant-Health/Import-into-SA</a:t>
            </a:r>
            <a:endParaRPr lang="en-US" altLang="en-US" sz="1600" dirty="0"/>
          </a:p>
          <a:p>
            <a:pPr algn="just">
              <a:lnSpc>
                <a:spcPct val="150000"/>
              </a:lnSpc>
              <a:buFont typeface="Wingdings" pitchFamily="2" charset="2"/>
              <a:buChar char="Ø"/>
            </a:pPr>
            <a:r>
              <a:rPr lang="en-US" altLang="en-US" sz="1600" dirty="0"/>
              <a:t>The completed application form </a:t>
            </a:r>
            <a:r>
              <a:rPr lang="en-US" altLang="en-US" sz="1600" b="1" dirty="0"/>
              <a:t>together</a:t>
            </a:r>
            <a:r>
              <a:rPr lang="en-US" altLang="en-US" sz="1600" dirty="0"/>
              <a:t> with proof of payment must be emailed  to </a:t>
            </a:r>
            <a:r>
              <a:rPr lang="en-US" altLang="en-US" sz="1600" dirty="0">
                <a:hlinkClick r:id="rId3"/>
              </a:rPr>
              <a:t>PlantHealthPermits@Dalrrd.gov.za</a:t>
            </a:r>
            <a:r>
              <a:rPr lang="en-US" altLang="en-US" sz="1600" dirty="0"/>
              <a:t>.</a:t>
            </a:r>
          </a:p>
          <a:p>
            <a:pPr algn="just">
              <a:lnSpc>
                <a:spcPct val="150000"/>
              </a:lnSpc>
              <a:buFont typeface="Wingdings" pitchFamily="2" charset="2"/>
              <a:buChar char="Ø"/>
            </a:pPr>
            <a:r>
              <a:rPr lang="en-US" altLang="en-US" sz="1600" dirty="0"/>
              <a:t>Applications must be submitted at least </a:t>
            </a:r>
            <a:r>
              <a:rPr lang="en-US" altLang="en-US" sz="1600" b="1" dirty="0"/>
              <a:t>30 days prior to the date of arrival of the goods in the Republic</a:t>
            </a:r>
            <a:r>
              <a:rPr lang="en-US" altLang="en-US" sz="1600" dirty="0"/>
              <a:t>.</a:t>
            </a:r>
          </a:p>
          <a:p>
            <a:pPr algn="just">
              <a:lnSpc>
                <a:spcPct val="150000"/>
              </a:lnSpc>
              <a:buFont typeface="Wingdings" pitchFamily="2" charset="2"/>
              <a:buChar char="Ø"/>
            </a:pPr>
            <a:r>
              <a:rPr lang="en-US" altLang="en-US" sz="1600" dirty="0"/>
              <a:t>In cases where phytosanitary import conditions are not in place, the application will be routed to the Directorate: Plant Health for Pest Risk analysis .</a:t>
            </a:r>
          </a:p>
          <a:p>
            <a:endParaRPr lang="en-US" sz="1400" dirty="0"/>
          </a:p>
          <a:p>
            <a:endParaRPr lang="en-US" sz="1400" dirty="0"/>
          </a:p>
          <a:p>
            <a:pPr marL="0" indent="0">
              <a:buNone/>
            </a:pPr>
            <a:endParaRPr lang="en-US" sz="1400" u="sng" dirty="0"/>
          </a:p>
        </p:txBody>
      </p:sp>
    </p:spTree>
    <p:extLst>
      <p:ext uri="{BB962C8B-B14F-4D97-AF65-F5344CB8AC3E}">
        <p14:creationId xmlns:p14="http://schemas.microsoft.com/office/powerpoint/2010/main" val="18849681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8"/>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457200" y="304800"/>
            <a:ext cx="8382000" cy="5029200"/>
          </a:xfrm>
        </p:spPr>
      </p:pic>
    </p:spTree>
    <p:extLst>
      <p:ext uri="{BB962C8B-B14F-4D97-AF65-F5344CB8AC3E}">
        <p14:creationId xmlns:p14="http://schemas.microsoft.com/office/powerpoint/2010/main" val="23172089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31395</TotalTime>
  <Words>999</Words>
  <Application>Microsoft Office PowerPoint</Application>
  <PresentationFormat>On-screen Show (4:3)</PresentationFormat>
  <Paragraphs>140</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Wingdings</vt:lpstr>
      <vt:lpstr>Office Theme</vt:lpstr>
      <vt:lpstr>IMPORT PROCEDURES FOR  PLANTS AND PLANT PRODUCTS </vt:lpstr>
      <vt:lpstr>PRESENTATION OUTLINE</vt:lpstr>
      <vt:lpstr>Importation of PLANTS AND PLANT products</vt:lpstr>
      <vt:lpstr>Importation of PLANTS AND PLANT products</vt:lpstr>
      <vt:lpstr>Importation of PLANTS AND PLANT products</vt:lpstr>
      <vt:lpstr>Importation of PLANTS AND PLANT products</vt:lpstr>
      <vt:lpstr>Importation of PLANTS AND PLANT products</vt:lpstr>
      <vt:lpstr>Importation of PLANTS AND PLANT products</vt:lpstr>
      <vt:lpstr>PowerPoint Presentation</vt:lpstr>
      <vt:lpstr>PowerPoint Presentation</vt:lpstr>
      <vt:lpstr>PowerPoint Presentation</vt:lpstr>
      <vt:lpstr>Banking details-PHYTOSANITARY IMPORT PERMITS</vt:lpstr>
      <vt:lpstr>Importation of PLANTS AND PLANT products</vt:lpstr>
      <vt:lpstr>CHALLENGES</vt:lpstr>
      <vt:lpstr>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Helena Smit</dc:creator>
  <cp:lastModifiedBy>P K MPHAHLELA</cp:lastModifiedBy>
  <cp:revision>2475</cp:revision>
  <cp:lastPrinted>2019-05-29T12:23:57Z</cp:lastPrinted>
  <dcterms:created xsi:type="dcterms:W3CDTF">2015-05-27T06:21:51Z</dcterms:created>
  <dcterms:modified xsi:type="dcterms:W3CDTF">2021-03-10T06:52:31Z</dcterms:modified>
</cp:coreProperties>
</file>